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handoutMasterIdLst>
    <p:handoutMasterId r:id="rId29"/>
  </p:handoutMasterIdLst>
  <p:sldIdLst>
    <p:sldId id="256" r:id="rId2"/>
    <p:sldId id="25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</p:sldIdLst>
  <p:sldSz cx="9144000" cy="6858000" type="screen4x3"/>
  <p:notesSz cx="6797675" cy="98742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198"/>
    <a:srgbClr val="B9974F"/>
    <a:srgbClr val="7F745D"/>
    <a:srgbClr val="A284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429" autoAdjust="0"/>
  </p:normalViewPr>
  <p:slideViewPr>
    <p:cSldViewPr>
      <p:cViewPr varScale="1">
        <p:scale>
          <a:sx n="96" d="100"/>
          <a:sy n="96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7932F-3492-4085-873B-778E32C63465}" type="datetimeFigureOut">
              <a:rPr lang="pl-PL" smtClean="0"/>
              <a:pPr/>
              <a:t>2015-10-21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262B5-34CB-425F-AB95-254F3911E77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88E5-D666-463C-B07B-26635FB00398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61685-5385-4C58-BA09-28630E8492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153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13E68-9094-4529-9E67-DDF6DE8A3EC9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FD08-CF5B-4F83-B69F-FEE66513D3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0967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03DA-7376-4186-8027-1464E4372F35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BD19-A511-47F7-B3B4-9002A20A06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4470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9A64F-8B47-41F5-BEB7-CFEFF9F744FB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B288A-A28F-408B-91A3-E856BFE026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7389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A24D0-4B42-4FBF-ACB9-F42C59A4AE5E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A3CEC-3D6B-441E-9679-81B015FC7F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7601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163A-A8A2-48F0-AA65-EE723DA766CE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26B7-DBBC-45E2-B089-2DD1BCFC47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4012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5036-D9FD-4833-96F2-8C70186A9A7D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18D77-882F-4F12-9508-313F8E9910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6552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CA29E-40B5-4D9C-A8F5-8E7BD1D91FA3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EBD66-053A-4A12-841B-3FC75ABFD7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879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C76DE-156B-40CC-82EE-4F5FDFE24154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79B44-8662-49A3-BC91-BB35BA846A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5643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8BE2-8697-45AE-A700-E1CA915F7A34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81BC0-8C72-4228-86EC-AA20373B43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6442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719AF-82DD-413B-A074-E9B4F64B943F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B417-D7EA-4B8A-A2D2-F5290A349D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8415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0B04F3-8674-4ABF-B46F-A2FAF08DD066}" type="datetimeFigureOut">
              <a:rPr lang="pl-PL"/>
              <a:pPr>
                <a:defRPr/>
              </a:pPr>
              <a:t>2015-10-21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C7B2F5-F770-4901-9699-EBD8E27D51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rostokąt 3"/>
          <p:cNvSpPr>
            <a:spLocks noChangeArrowheads="1"/>
          </p:cNvSpPr>
          <p:nvPr/>
        </p:nvSpPr>
        <p:spPr bwMode="auto">
          <a:xfrm>
            <a:off x="539750" y="3927475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l-PL" sz="3600" b="1" i="1" dirty="0" smtClean="0">
                <a:latin typeface="Arial Narrow" pitchFamily="34" charset="0"/>
              </a:rPr>
              <a:t>„Strategia Rozwoju Powiatu Chojnickiego do roku 2025”</a:t>
            </a:r>
            <a:endParaRPr lang="pl-PL" sz="3600" b="1" i="1" dirty="0">
              <a:latin typeface="Arial Narrow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39750" y="5189538"/>
            <a:ext cx="80645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+mn-cs"/>
              </a:rPr>
              <a:t>Wskaźniki monitoringu Strategii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49" y="1292895"/>
            <a:ext cx="1926301" cy="2412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18544"/>
            <a:ext cx="7956550" cy="207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związku z trudnością znalezienia źródła pozyskania precyzyjnych informacji odnośnie liczby przedsiębiorców zrzeszonych w samorządach gospodarczych, Zespół ds. monitoringu zawnioskował, by wystosować oficjalne pismo do Ministra Gospodarki z pytaniem czy istnieje centralna krajowa ewidencja samorządów gospodarczych i kto jest w niej zrzeszony. Na terenie powiatu chojnickiego działa </a:t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m.in. Organizacja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Pracodawcy Pomorza czy Cech Rzemiosł Różnych.</a:t>
            </a: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650341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2. Ukierunkowanie rozwoju powiatu jako ponadregionalnego centrum gospodarczego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Liczba przedsiębiorców zrzeszona w samorządach gospodarczych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Brak danych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Brak danych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154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475947"/>
            <a:ext cx="7956550" cy="83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*Zgodnie z informacją uzyskaną z Wydziału Planowania Przestrzennego Urzędu Miejskiego w Chojnicach, podany wskaźnik w 2013 r. był zawyżony. W 2014 r. zweryfikowano wskaźnik poprzez naniesienie na precyzyjną mapę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elektroniczną.</a:t>
            </a: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72895688"/>
              </p:ext>
            </p:extLst>
          </p:nvPr>
        </p:nvGraphicFramePr>
        <p:xfrm>
          <a:off x="553274" y="1052736"/>
          <a:ext cx="7929502" cy="120929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2. Ukierunkowanie rozwoju powiatu jako ponadregionalnego centrum gospodarczego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Procent powierzchni powiatu objęty aktualnymi miejscowymi planami zagospodarowania przestrzennego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- 0,7 %                                                                         Gmina Chojnice - 7,45 %                                                                        Gmina Czersk - 0,8 %                                                                        Gmina Brusy - 0,73 %                                                                                                              Gmina Miejska Chojnice - 46,9 %*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Razem: 56,58 %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- 0,7 %                                                                          Gmina Chojnice - 7,49 %                                                                                 Gmina Czersk - 1,0 %                                                                Gmina Brusy - 0,73 %                                                                                       Gmina Miejska Chojnice - 44,1 %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Razem: 54,02 %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9492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883847"/>
            <a:ext cx="7956550" cy="281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Średni czas oczekiwania na decyzję o pozwoleniu na budowę zmalał o 2 dni, mimo że liczba spraw wzrosła z 932 w 2013  r. do 1 012 w 2014  r. Na zaistniałą sytuację miała wpływ przede wszystkim jakość: wniosku o pozwoleniu na budowę (kompletność) jak i projektów budowlanych. Średni czas oczekiwania na decyzję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środowiskowych uwarunkowaniach (od momentu złożenia wniosku do momentu wydania decyzji) jest wynikową złożonych wniosków  o wydanie decyzji o środowiskowych uwarunkowaniach dla przedsięwzięć nie wymagających przeprowadzenia oceny oddziaływania na środowisko (krótszy czas), jak i wniosków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wydanie przedmiotowej decyzji, dla inwestycji wymagających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ooś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(czas dłuższy, z uwagi na konieczność sporządzenia raportu i jego uzgodnienie - dłuższa procedura). Zatem średni czas uzyskania decyzji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poszczególnych latach zależy od ilości wniosków, ich kompletności (prawidłowo sporządzony wniosek nie wymaga dodatkowych, czasochłonnych uzupełnień), a także konieczności, bądź nie przeprowadzenia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ooś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1325313"/>
              </p:ext>
            </p:extLst>
          </p:nvPr>
        </p:nvGraphicFramePr>
        <p:xfrm>
          <a:off x="553274" y="1052736"/>
          <a:ext cx="7929502" cy="155981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2. Ukierunkowanie rozwoju powiatu jako ponadregionalnego centrum gospodarczego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oczekiwania na decyzje o pozwoleniu na budowę i na decyzje środowiskowe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Decyzje o pozwoleniu na budowę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44 dni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Decyzje środowiskowe: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–  ok. 3 m-ce                                                                          Gmina Chojnice – ok. 5 m-</a:t>
                      </a: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  Gmina Czersk – ok. 6 m-</a:t>
                      </a: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Gmina Brusy – ok. 7 m-</a:t>
                      </a: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Gmina Miejska Chojnice –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ok.. 2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m-ce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Decyzje o pozwoleniu na budowę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42 dni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Decyzje środowiskowe: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– brak zakończonych spraw                                                                          Gmina Chojnice – ok. 5 m-</a:t>
                      </a: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 Gmina Czersk – ok. 4 m-ce                                                                         Gmina Brusy – ok. 7 m-</a:t>
                      </a: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Gmina Miejska Chojnice –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ok. 2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m-ce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707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33058"/>
            <a:ext cx="7956550" cy="23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Powierzchnia powiatu objęta formami ochrony przyrody zwiększyła się w roku 2014 w stosunku do roku 2013 o 8,42 ha w wyniku utworzenia nowego rezerwatu przyrody, tj. Rezerwat Przyrody Kruszynek. Powierzchnia dla pozostałych form nie uległa zmianie i kształtowała się następująco: Park Narodowy „Bory Tucholskie” – 4 613,04 ha, Zaborski Park Krajobrazowy i Tucholski Park Krajobrazowy – 45 349 ha, rezerwaty i pozostałe formy ochrony przyrody w parkach krajobrazowych – 548,10 ha, obszary chronionego krajobrazu – 30 032 ha, rezerwaty i pozostałe formy ochrony przyrody na obszarach chronionego krajobrazu – 235,60 ha, użytki ekologiczne – 493,43 ha. Na uwagę zasługuje fakt, iż w badanym okresie nie ustanowiono żadnego nowego pomnika przyrody. Zarówno w roku 2013 jak i 2014 zaewidencjonowano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226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pomników przyrody.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2119049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3. Ochrona środowiska przyrodniczego i przestrzennego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Powierzchnia powiatu objęta formami ochrony przyrody zgodnie z ustawą o ochronie przyrody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80 185,87 ha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80 194,29 ha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800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3047007"/>
            <a:ext cx="7956550" cy="3293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Według wykładni ustawowej odnawialne źródła energii (OZE) to: „(…) źródło wykorzystujące w procesie przetwarzania energię wiatru, promieniowania słonecznego, geotermalną, fal, prądów i pływów morskich, spadku rzek oraz energię pozyskiwaną z biomasy, biogazu wysypiskowego, a także biogazu powstałego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procesach odprowadzania lub oczyszczania”. Na terenie powiatu możliwe jest wykorzystywanie energii wiatrowej, promieniowania słonecznego, wodnej (wynikającej ze spadku rzek), geotermalnej oraz biomasy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biogazu. Wartość wskaźnika przyporządkowana Gminie Miejskiej Chojnice w wysokości 8,4 kW (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fotowoltaika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i 53GJ/rok (kolektory) została osiągnięta w wyniku realizacji w latach 2010-2012 inwestycji opartych na OZE. W Gminie Brusy w 2013 r. nie odnotowano urządzeń energetycznych na bazie OZE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budynkach użyteczności publicznej, natomiast w 2014 r. moc zainstalowanych urządzeń OZE przedstawiała się następująco: Urząd Miejski w Brusach – pompy ciepła (moc 90kW), świetlica wiejska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Lubni – pompa ciepła (moc 35kW), świetlica wiejska w Leśnie – pompa ciepła (moc 35kW), ośrodek zdrowia w Brusach – kolektory słoneczne (moc1,2 kW), kompleks boisk „Moje Boisko Orlik 2012” – panele fotowoltaiczne (moc 2,25 kW).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17601490"/>
              </p:ext>
            </p:extLst>
          </p:nvPr>
        </p:nvGraphicFramePr>
        <p:xfrm>
          <a:off x="553274" y="1052736"/>
          <a:ext cx="7929502" cy="173507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419780"/>
                <a:gridCol w="2573998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3. Ochrona środowiska przyrodniczego i przestrzennego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Zainstalowana moc urządzeń energetycznych na bazie odnawialnych źródeł energii i jej stosunek do całości zużytej energii w budynkach użyteczności publicznej na terenie gminy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– 0                                                                           Gmina Chojnice – 152,86 kW                                                                         Gmina Czersk - 0                                                                        Gmina Brusy - 0                                                                                                              Gmina Miejska Chojnice – 8,4 kW (fotowoltaika), 53 GJ/rok (kolektory)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- 0                                                                          Gmina Chojnice – 152,86 kW                                                                         Gmina Czersk - 0                                                                        Gmina Brusy – wyszczególnienie*                                                                                                              Gmina Miejska Chojnice -  8,4 kW (</a:t>
                      </a: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fotowoltaika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), 53 GJ/rok (kolektory)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876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33058"/>
            <a:ext cx="7956550" cy="279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roku 2014 w stosunku do roku 2013 poziom zanieczyszczeń gazowych uległ zmniejszeniu o 3 898 t/r. Emisja zanieczyszczeń pyłowych utrzymała się na tym samym poziomie i wyniosła 9t/r. Ocenę jakości powietrza dokonuje się m.in. poprzez odczyty ze stacji pomiarowych rozmieszczonych na terenie województwa pomorskiego. Stacje te podzielone są na automatyczne, manualne i pasywne. Na terenie powiatu chojnickiego nie ma na dzień dzisiejszy automatycznych, czy też manualnych stacji pomiarowych monitorujących jakość powietrza, jest tylko sześć pasywnych, które mierzą stężenia NO2 i benzenu.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powiecie chojnickim tak jak w całym województwie głównym problemem są pyły oraz zawarty w nich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BaP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Przekroczenia dopuszczalnych stężeń wynikają głównie z tzw. niskiej emisji, czyli spalania niskiej jakości paliw energetycznych, głównie węgla oraz nierzadko odpadów w paleniskach domowych. Piece te są bardzo często niskiej jakości, a niska temperatura spalania przy ograniczonej ilości tlenu powoduje powstawanie dużej ilości sadzy, której jednym ze składników jest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BaP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03903735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3. Ochrona środowiska przyrodniczego i przestrzennego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Poziom zanieczyszczeń gazowych i pyłowych na obszarze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Emisja zanieczyszczeń pyłowych – 9 t/r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Emisja zanieczyszczeń gazowych – 31 449 t/r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Razem: 31 458 t/r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Emisja zanieczyszczeń pyłowych – 9 t/r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Emisja zanieczyszczeń gazowych – 27 551 t/r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Razem: 27 560 t/r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972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33058"/>
            <a:ext cx="7956550" cy="81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badanym okresie zaobserwowano wzrost stopnia skanalizowania obszaru w każdej gminie powiatu chojnickiego. Największy przyrost nastąpił w gminie Konarzyny (4,17 punktu proc.) w wyniku wybudowania w 2014 r. sieci kanalizacyjnej w miejscowościach: Zielona Chocina,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Jonki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Dzięgiel.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5687809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3. Ochrona środowiska przyrodniczego i przestrzennego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Stopień skanalizowania poszczególnych gmin w powiecie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- 78,7 %                                                                  Gmina Chojnice - 78 %                                                                                                          Gmina Czersk - 77 %                                                                                       Gmina Brusy - 77 %                                                                                               Gmina Miejska Chojnice - 97,5 %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- 82,87 %                                                                                             Gmina Chojnice - 80 %                                                                                      Gmina Czersk - 78,5 %                                                                   Gmina Brusy - 80 %                                                                                          Gmina Miejska Chojnice - Brak danych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680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33058"/>
            <a:ext cx="7956550" cy="279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*W 2013 r. nie prowadzono badań monitoringowych Jednolitych Części Wód Powierzchniowych jeziornych (JCWP). Jednolita Część Wód Płynących (JCWP) objęta jest monitoringiem w zakresie oceny stanu ekologicznego, chemicznego i ogólnego. Zgodnie z opublikowanym raportem o stanie środowiska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województwie pomorskim w 2014 r. monitoringiem za rok 2014 objęta została rzeka Brda na odcinku od wypływu z Jeziora Końskiego do wpływu do Jeziora Charzykowskiego oraz rzeka Brda na odcinku od wypływu z Jeziora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Kosobudno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 wpływu do Zbiornika Koronowo. Wody rzeki Brdy na tych odcinkach zaliczone zostały do klasy II, przy czym większość badanych parametrów mieściła się w klasie I. </a:t>
            </a:r>
          </a:p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2008 r. na zlecenie Zaborskiego Parku Krajobrazowego przebadano gównie pod względem fizykochemicznym wody płynące znajdujące się na obszarze parku oraz Strugę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Jarcewską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jako ważny dopływ Jeziora Charzykowskiego. Na podstawie otrzymanych wyników i wprowadzonej punktacji oceniono, że Jezioro Charzykowskie w P1 zostało zaliczone do III klasy (umiarkowana).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11864035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3. Ochrona środowiska przyrodniczego i przestrzennego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Jakość wód w Jeziorze Charzykowskim oraz w rzekach Brdzie i Wdzie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Jez. Charzykowskie – wyjaśnienie*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rz. Brda – II kl. – dobry stan ekologiczny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rz. Wda – II kl. – dobry stan ekologiczny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Jez. Charzykowskie – wyjaśnienie*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rz. Brda – II kl. – dobry stan ekologiczny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rz. Wda – II kl. – dobry stan ekologiczny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7619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33058"/>
            <a:ext cx="7956550" cy="3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Wzrost aktywności społeczności lokalnej spowodował powstanie nowych organizacji.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6581659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4. Rozwój postaw aktywności, ustawicznej edukacji podmiotowości obywateli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Ilość organizacji pozarządowych na terenie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264 organizacje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271 organizacji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792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492896"/>
            <a:ext cx="7956550" cy="108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Władze Powiatu doceniając działalność organizacji pozarządowych zmierzają do zapewnienia im jak najlepszych możliwości do działania na terenie powiatu, m.in. poprzez wsparcie finansowe w postaci grantów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W 2014 r. w porównaniu do roku 2013 nastąpił wzrost kwoty przeznaczonej na granty o 20 tys. zł, tj. o 20%.</a:t>
            </a: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16051705"/>
              </p:ext>
            </p:extLst>
          </p:nvPr>
        </p:nvGraphicFramePr>
        <p:xfrm>
          <a:off x="553274" y="1052736"/>
          <a:ext cx="7929502" cy="120929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4. Rozwój postaw aktywności, ustawicznej edukacji podmiotowości obywateli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Wysokość budżetu powiatu przeznaczonego na granty dla organizacji pozarządowych (kultura, sport)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100 000 zł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120 000 zł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3409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592368" y="89442"/>
            <a:ext cx="61386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1268760"/>
            <a:ext cx="7956550" cy="325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„</a:t>
            </a:r>
            <a:r>
              <a:rPr lang="pl-PL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Strategia Rozwoju Powiatu Chojnickiego do roku 2025” przyjęta została na podstawie uchwały nr XXX/329/2014 Rady Powiatu Chojnickiego </a:t>
            </a:r>
            <a: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</a:t>
            </a:r>
            <a:r>
              <a:rPr lang="pl-PL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dnia 20 marca 2014 r. W celu bieżącego kontrolowania wdrażania Strategii utworzony został Zespół ds. monitoringu Strategii. Oszacowano wartości zdefiniowanych w dokumencie wskaźników monitoringu w obrębie pięciu celów strategicznych, a następnie dokonano analizy zebranego materiału. Kolejnym etapem prac Zespołu była analiza realizacji Strategii w ramach wykonanych przedsięwzięć.</a:t>
            </a:r>
          </a:p>
          <a:p>
            <a:pPr algn="just">
              <a:lnSpc>
                <a:spcPct val="115000"/>
              </a:lnSpc>
            </a:pPr>
            <a: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Niniejszy </a:t>
            </a:r>
            <a:r>
              <a:rPr lang="pl-PL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materiał zawiera wnioski z analizy wskaźników monitoringu, </a:t>
            </a:r>
            <a: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lang="pl-PL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także stan realizacji zadań zawartych w Strategii na dzień 13.10.2015 r.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48880"/>
            <a:ext cx="7956550" cy="356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Dane dotyczące zdawalności egzaminu maturalnego uwzględniają wszystkie szkoły ponadgimnazjalne prowadzone i dotowane przez Powiat Chojnicki, w tym także szkoły niepubliczne i szkoły dla dorosłych. </a:t>
            </a:r>
          </a:p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szkołach publicznych dla młodzieży zdawalność matur w roku 2013 wyniosła 80 %, natomiast w roku 2014 - 71,3 %, w tym dla liceum kolejno 71,1 % i 71,3 %. Natomiast spadek wskaźnika zaobserwowano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technikach, gdzie w 2013 r. egzamin maturalny zdało 62,3 %, natomiast w 2014 r. 52 %. Tendencję spadkową  zauważyć można w liceach dla dorosłych, gdzie zdawalność matur w 2014 r. była niższa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11,5 % w porównaniu do roku 2013. Wskaźniki zdawalności egzaminu maturalnego w powiecie zaniżane są przez szkoły niepubliczne, kształcące dorosłych w LO. W 2013 r. kształtowały się na poziomie 3%, natomiast w 2014 r. 0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 (do egzaminu przystąpiło 19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osób </a:t>
            </a:r>
            <a:r>
              <a:rPr lang="pl-PL" sz="14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szkół: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 dla dorosłych w Łęgu, Czerska Szkoła Realna, Chojnicka Szkoła Realna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nikt nie zdał). </a:t>
            </a: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Wskaźniki zdawalności egzaminu maturalnego w powiecie chojnickim porównywalne są do wskaźników ogólnopolskich, gdzie w 2013 r. egzamin maturalny zdało 88 % przystępujących, natomiast w 2014 r. –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82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%, co daje 6 % spadek. Wskaźnik zdawalności w woj. pomorskim w latach 2013 i 2014 utrzymuje się na porównywalnym poziomie, i wynosił kolejno 80,78 % i 81 %.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5656957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4. Rozwój postaw aktywności, ustawicznej edukacji podmiotowości obywateli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Zdawalność egzaminów maturalnych w szkołach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74,9 %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67,6 %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628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48880"/>
            <a:ext cx="7956550" cy="255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stronie internetowej Starostwa Powiatowego w Chojnicach http://powiat.chojnice.pl/ znajduje się lista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26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formularzy elektronicznych opracowanych w ramach projektu unijnego pn.: „Wzmocnienie potencjału administracji samorządowej w Powiecie Chojnickim”, za pomocą których można załatwić sprawę drogą elektroniczną poprzez usługę SIDAS Cyfrowy Urząd (w 2013 r. wpłynęła jedynie jedna sprawa, tj. wniosek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udzielenie informacji publicznej). Z kolei dużą popularnością cieszy się prowadzenie korespondencji na adres Elektronicznej Skrzynki Podawczej za pomocą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ePUAP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elektroniczna Platforma Usług Administracji Publicznej. Osiągnięcie wskaźnika na poziomie 508 spraw w 2014 r. spowodowane było tym, iż urzędy wojewódzkie czy inne instytucje zrezygnowały z przesyłania dokumentów w formie papierowej na rzecz elektronicznej. W 2013 r. został przesłany jeden dokument przez Elektroniczną Skrzynkę Podawczą Polskiej Wytwórni Papierów Wartościowych do CEPIK dotyczący zgłoszenia sprzedaży pojazdu.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40143831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4. Rozwój postaw aktywności, ustawicznej edukacji podmiotowości obywateli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Liczba spraw możliwa do załatwienia w systemie e-urzędu w starostwie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SIDAS Cyfrowy Urząd – 1 sprawa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ePUAP – 32 sprawy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CEPIK – 1 sprawa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SIDAS Cyfrowy Urząd – 0 spraw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ePUAP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508 spraw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CEPIK – 0 spraw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435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708920"/>
            <a:ext cx="7956550" cy="81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Mimo że wskaźnik średniego miesięcznego wynagrodzenia brutto w podmiotach gospodarczych w powiecie chojnickim wzrósł o 3,44% w 2014 r. w stosunku do 2013 r., tj. o 101,23 zł, to znacznie odbiega od średniej województwa pomorskiego.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4180529"/>
              </p:ext>
            </p:extLst>
          </p:nvPr>
        </p:nvGraphicFramePr>
        <p:xfrm>
          <a:off x="553274" y="1052736"/>
          <a:ext cx="7929502" cy="138455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5. Podniesienie poziomu życia mieszkańców powiatu do co najmniej średniego w województwie pomorskim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Średnie miesięczne wynagrodzenie brutto w podmiotach gospodarczych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woj. pomorskie: 3 847,12 zł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powiat chojnicki: 2 941,87 zł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woj. pomorskie: 4 011,59 zł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powiat chojnicki: 3 043,10 zł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022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708920"/>
            <a:ext cx="7956550" cy="133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Czas przejazdu wynika z rozkładu jazdy. W wartościach bazowych – terminach nie odnotowano czynników mających wpływ na czas przejazdu – był on taki jak w rozkładzie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Członkowie Zespołu ds. monitoringu zawnioskowali, by zmienić wskaźnik na: </a:t>
            </a:r>
            <a:r>
              <a:rPr lang="pl-PL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czas dojazdu transportem publicznym z Czerska, Brus i Konarzyn do Chojnic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oraz o to, żeby poszerzyć liczbę wskaźników o dodatkowy, tj. </a:t>
            </a:r>
            <a:r>
              <a:rPr lang="pl-PL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Ilość przewoźników na terenie powiatu, ilość połączeń (kursów) w ciągu doby.</a:t>
            </a:r>
            <a:endParaRPr lang="pl-PL" sz="14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05853020"/>
              </p:ext>
            </p:extLst>
          </p:nvPr>
        </p:nvGraphicFramePr>
        <p:xfrm>
          <a:off x="553274" y="1052736"/>
          <a:ext cx="7929502" cy="138455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5. Podniesienie poziomu życia mieszkańców powiatu do co najmniej średniego w województwie pomorskim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Czas dojazdu transportem publicznym z Leśna do Chojnic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PKS Chojnice Sp. z o.o.: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 min (kurs o godz.6:35);                            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1h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 min (kurs o godz.7:14)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none" strike="noStrik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PKP S.A. w Gdańsku: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Brak kursu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PKS Chojnice Sp. z o.o.: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 min (kurs o godz.6:35);                            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1h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 min (kurs o godz.7:14)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PKP S.A. w Gdańsku: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Brak kursu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60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708920"/>
            <a:ext cx="7956550" cy="279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roku 2014 w  powiecie chojnickim dostrzegalne były korzystne zmiany poziomu bezrobocia w stosunku do roku 2013. Średnioroczna stopa bezrobocia zmalała w badanym okresie o 1,7 punktu proc., zaś w skali województwa pomorskiego wskaźnik ten odnotował spadek o 1,5  punktu proc.  Pomimo obserwowanej pozytywnej tendencji spadkowej w wielkości bezrobocia, stopa bezrobocia w powiecie chojnickim w końcu grudnia 2014 r. była o 5,7 punktu proc. wyższa od stopy bezrobocia w całym województwie pomorskim. Wpływ na taką sytuację ma bezsprzecznie fakt, że jedną z charakterystycznych cech polskiego rynku pracy jest jego silne zróżnicowanie przestrzenne, co znajduje odzwierciedlenie m.in. w wysokiej rozpiętości stopy bezrobocia zarówno pomiędzy województwami, jak i powiatami. Często specyfika danego terenu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wynikająca z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geograficznego usytuowania powiatu, odległości od dużych miast, czy stopnia rozwoju infrastruktury ma wpływ m.in. na poziom rozwoju gospodarczego, stopień rozwoju kapitału ludzkiego oraz decyduje o szybkości znalezienia zatrudnienia zgodnie z posiadanymi kwalifikacjami.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15024400"/>
              </p:ext>
            </p:extLst>
          </p:nvPr>
        </p:nvGraphicFramePr>
        <p:xfrm>
          <a:off x="553274" y="1052736"/>
          <a:ext cx="7929502" cy="138455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5. Podniesienie poziomu życia mieszkańców powiatu do co najmniej średniego w województwie pomorskim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Średnioroczna stopa bezrobocia w powiecie chojnickim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19,9 %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18,2%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867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708920"/>
            <a:ext cx="7956550" cy="207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Na koniec 2013 r. liczba ludności powiatu chojnickiego wyniosła 96 213 osób, z czego w edukacyjnej grupie wiekowej 16-18 lat było 3 786 mieszkańców, co daje 3,9% ogółu. Podobnie było w 2014 r., gdzie liczba mieszkańców wyniosła 96 345 osób, a młodzież w wieku 16-18 lat stanowiła 3,8%. Liczba uczniów szkół ponadgimnazjalnych prowadzonych przez Powiat Chojnicki, wyniosła w 2013 r.- 4 820, a w 2014 r.- 4 466. Oznacza to, że uczniowie tych szkół stanowili 127% (2013 r.) i 122%  (2014 r.) edukacyjnej grupy wiekowej </a:t>
            </a:r>
            <a:br>
              <a:rPr lang="pl-PL" sz="1400" dirty="0">
                <a:latin typeface="Times New Roman" pitchFamily="18" charset="0"/>
                <a:cs typeface="Times New Roman" pitchFamily="18" charset="0"/>
              </a:rPr>
            </a:b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16-18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lat powiatu chojnickiego.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Zauważyć należy, że w tej grupie wiekowej około 20% (2014 r.) uczniów dojeżdża spoza powiatu chojnickiego, tym samym saldo migracji uczniów szkół ponadgimnazjalnych jest dodatnie.</a:t>
            </a:r>
            <a:endParaRPr lang="pl-PL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7887161"/>
              </p:ext>
            </p:extLst>
          </p:nvPr>
        </p:nvGraphicFramePr>
        <p:xfrm>
          <a:off x="553274" y="1052736"/>
          <a:ext cx="7929502" cy="138455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5. Podniesienie poziomu życia mieszkańców powiatu do co najmniej średniego w województwie pomorskim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 młodzieży ponadgimnazjalnej uczącej się na terenie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127 %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122 %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942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01874259"/>
              </p:ext>
            </p:extLst>
          </p:nvPr>
        </p:nvGraphicFramePr>
        <p:xfrm>
          <a:off x="541731" y="1052736"/>
          <a:ext cx="7956549" cy="5418976"/>
        </p:xfrm>
        <a:graphic>
          <a:graphicData uri="http://schemas.openxmlformats.org/drawingml/2006/table">
            <a:tbl>
              <a:tblPr firstRow="1" firstCol="1" bandRow="1"/>
              <a:tblGrid>
                <a:gridCol w="1251252"/>
                <a:gridCol w="1251252"/>
                <a:gridCol w="894292"/>
                <a:gridCol w="894292"/>
                <a:gridCol w="894292"/>
                <a:gridCol w="983216"/>
                <a:gridCol w="983216"/>
                <a:gridCol w="804737"/>
              </a:tblGrid>
              <a:tr h="63962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Wykrywalność w poszczególnych kategoriach przestępstw w województwie pomorskim: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377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ilość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wykrywalność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ilość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wykrywalność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1023394"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5. Podniesienie poziomu życia mieszkańców powiatu do co najmniej średniego w województwie pomorskim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Roczna liczba przestępstw przeciwko życiu i zdrowiu mieszkańców na terenie powiatu i ich wykrywalność:                                                                                                                                                                   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400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zabójstwo          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90,63 %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92,11 %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8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uszczerbek na zdrowiu              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91,43 %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88,26 %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86,19 %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400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bójka/pobicie                                                                                                                                                             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84,62 %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76,67 %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75,52 %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8954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Roczna liczba przestępstw przeciwko mieniu mieszkańców na terenie powiatu i ich wykrywalność:                                                                                                                                                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400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kradzież mienia       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39,01 %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51,86 %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33,11 %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34,12 %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8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kradzież z włamaniem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45,65 %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27,62 %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33,82 %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8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kradzież samochodu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11,54 %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70,71 %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21,33 %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28,28 %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400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rozbój                           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98,21 %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94,12 %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70,42 %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71,37 %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8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uszkodzenie rzeczy         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42,86 %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27,38 %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29,74 %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2500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1124744"/>
            <a:ext cx="7956550" cy="255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Analiza wyników osiągniętych przez KPP Chojnice na tle wartości uzyskanych w całym woj. pomorskim jednoznacznie wskazuje, że wskaźnik wykrywalności w każdej kategorii przestępstw przeciwko życiu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mieniu na przestrzeni ostatnich dwóch lat utrzymuje się na wysokim poziomie i przewyższa średnią wojewódzką. Warto podkreślić, że w roku 2014 jednostka odnotowała najlepszy wynik w zakresie wykrywalności w kat. „kradzież samochodu” - wskaźnik ukształtował się tu na poziomie 70,71%, co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porównaniu do roku ubiegłego oznacza poprawę o 59,17 punktu proc. i jednocześnie stanowi największy wzrost i najlepszy wynik w woj. pomorskim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tej kategorii. Ponadto w kategorii „kradzież cudzej rzeczy” uzyskano rezultat 51,86%, co zapewniło 3 miejsce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garnizonie. Wzrost wykrywalności nastąpił także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kategorii „uszkodzenie rzeczy” (42,86% wykrycia - wzrost o 10,86 punktu proc.) oraz „kradzież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włamaniem” (52,2% wykrycia - wzrost o 6,55 punktu proc.,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miejsce w województwie).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591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33202" y="89442"/>
            <a:ext cx="8856984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1988840"/>
            <a:ext cx="7956550" cy="279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Wskaźnik oszacowany został na podstawie danych Głównego Urzędu Statystycznego – turystyczne obiekty noclegowe (korzystający z noclegów) z uwagi na fakt, iż urzędy gmin powiatu chojnickiego nie prowadzą ewidencji turystów. W roku 2014 w stosunku do roku 2013 odnotowano wzrost liczby turystów w gminie Chojnice, gminie Czersk oraz w gminie Konarzyny, natomiast spadek w gminie Miejskiej Chojnice i gminie Brusy. Ruch turystyczny skupia się głównie w centrum powiatu, którego oś stanowią Jeziora Charzykowskie i Karsińskie, wokół których zlokalizowane są najważniejsze miejscowości turystyczne powiatu,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tj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Charzykowy,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Swornegacie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Małe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Swornegacie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Udział liczby turystów odwiedzających gminę Chojnice w liczbie turystów ogółem to ponad 50% - 2013 r. i ponad 55% - 2014 r. (dla porównania gmina Czersk odpowiednio 4% i 5%). Na atrakcyjność turystyczną gminy Chojnice składają się również cykliczne imprezy o charakterze sportowo – rekreacyjnym, np. Przegląd Piosenki Żeglarskiej czy Chojnicki Zlot Samochodów Terenowych.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68875039"/>
              </p:ext>
            </p:extLst>
          </p:nvPr>
        </p:nvGraphicFramePr>
        <p:xfrm>
          <a:off x="539749" y="1052736"/>
          <a:ext cx="7929502" cy="683514"/>
        </p:xfrm>
        <a:graphic>
          <a:graphicData uri="http://schemas.openxmlformats.org/drawingml/2006/table">
            <a:tbl>
              <a:tblPr firstRow="1" firstCol="1" bandRow="1"/>
              <a:tblGrid>
                <a:gridCol w="1544409"/>
                <a:gridCol w="1331829"/>
                <a:gridCol w="2540719"/>
                <a:gridCol w="251254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1. Zwiększenie znaczenia funkcji turystycznej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Liczba turystów odwiedzających powiat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36 455 osób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36 875 osób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15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1988840"/>
            <a:ext cx="7956550" cy="133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Najbardziej rozwiniętą bazą noclegową dysponuje gmina Chojnice. W 2013 r. stanowiła ona ok. 77% całości miejsc noclegowych w powiecie, natomiast w 2014 r. – ok. 71%. Na terenie gminy Miejskiej Chojnice zagwarantowane były w 2013 r. zaledwie 223 miejsca noclegowe i niewiele więcej w 2014 r. – 229 miejsc. Przyrost bazy noclegowej w Mieście Chojnice nie spowodował zwiększenia ilości korzystających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noclegów, a nawet stwierdzono spadek liczby turystów o ok. 14% w 2014 r. w porównaniu do roku 2013.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0234405"/>
              </p:ext>
            </p:extLst>
          </p:nvPr>
        </p:nvGraphicFramePr>
        <p:xfrm>
          <a:off x="539750" y="1052736"/>
          <a:ext cx="7929501" cy="683514"/>
        </p:xfrm>
        <a:graphic>
          <a:graphicData uri="http://schemas.openxmlformats.org/drawingml/2006/table">
            <a:tbl>
              <a:tblPr firstRow="1" firstCol="1" bandRow="1"/>
              <a:tblGrid>
                <a:gridCol w="1544409"/>
                <a:gridCol w="1331828"/>
                <a:gridCol w="2540719"/>
                <a:gridCol w="251254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1. Zwiększenie znaczenia funkcji turystycznej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Liczba miejsc noclegowych w powiecie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2 912 miejsc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3 019 miejsc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413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492896"/>
            <a:ext cx="7956550" cy="155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Różnice w wartościach wskaźnika w poszczególnych latach wynikają z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faktu uwzględnienia zakończonych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inwestycji realizowanych w obszarze turystyki, np. w gminie Czersk zakończono w 2013 r. inwestycję pn.: „Zagospodarowanie Turystyczne Wielkiego Kanału Brdy”. W gminie Konarzyny w roku 2014 nie prowadzono przedsięwzięć turystycznych, a zatem nie przekazano na ten cel ani złotówki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Zespół ds. monitoringu  zawnioskował, aby rozdzielić działania związane z finansowaniem infrastruktury  (inwestycji) turystycznej od stricte działań promocyjnych w celu lepszego zobrazowania danych.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090288"/>
              </p:ext>
            </p:extLst>
          </p:nvPr>
        </p:nvGraphicFramePr>
        <p:xfrm>
          <a:off x="553274" y="1052736"/>
          <a:ext cx="7929502" cy="120929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1. Zwiększenie znaczenia funkcji turystycznej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Procent budżetu powiatu i gmin przeznaczony na turystykę i promocję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- 10,00 %                                                                           Gmina Chojnice - 0,20 %                                                                         Gmina Czersk - 3,33 %                                                               Gmina Brusy - 6,43 %                                                                        Gmina Miejska Chojnice - 0,09 %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Powiat Chojnicki - 0,76 %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Gmina Konarzyny - 0,00 %                                                                          Gmina Chojnice - 0,27 %                                                                               Gmina Czersk - 0,18 %                                                              Gmina Brusy - 0,23 %                                                                Gmina Miejska Chojnice - 0,09 %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Powiat Chojnicki - 0,20 %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297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001097"/>
            <a:ext cx="7956550" cy="83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Treść pakietów dostępna jest na stronie internetowej http://wrotaborow.pl/ Pakiety opracowane zostały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wyniku realizacji projektu unijnego pn.: „Wsparcie organizacji Klastra Turystycznego w Subregionie Południowym”.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920814"/>
              </p:ext>
            </p:extLst>
          </p:nvPr>
        </p:nvGraphicFramePr>
        <p:xfrm>
          <a:off x="553274" y="1052736"/>
          <a:ext cx="7929502" cy="68351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1. Zwiększenie znaczenia funkcji turystycznej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Liczba pakietów ofert turystycznych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pakietów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pakietów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26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18544"/>
            <a:ext cx="7956550" cy="155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badanym okresie jedynie na terenie gminy Chojnice podjęto działania związane z wydłużeniem oznakowanych szlaków turystycznych (w tym wodnych) o 14 km. W pozostałych gminach długość oznakowanych szlaków nie uległa zmianie w stosunku do roku 2014. Najdłuższymi oznakowanymi szlakami turystycznymi (pieszo – rowerowymi) są szlaki Kaszubskiej Marszruty, np. na terenie gminy Brusy – 52 km (dla porównania Szlak Literacki im. Anny Łajming – 36 km) czy gminy Konarzyny – 32,6 km (porównując -  </a:t>
            </a:r>
            <a:r>
              <a:rPr lang="pl-PL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Greenway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Naszyjnik Północy ma 9 km). 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9533014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1. Zwiększenie znaczenia funkcji turystycznej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Łączna długość oznakowanych szlaków turystycznych (w tym wodnych) na terenie powiatu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ok. 410 km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ok. 424 km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583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sp>
        <p:nvSpPr>
          <p:cNvPr id="3079" name="Prostokąt 18"/>
          <p:cNvSpPr>
            <a:spLocks noChangeArrowheads="1"/>
          </p:cNvSpPr>
          <p:nvPr/>
        </p:nvSpPr>
        <p:spPr bwMode="auto">
          <a:xfrm>
            <a:off x="539750" y="2318544"/>
            <a:ext cx="7956550" cy="131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 wszystkich gminach powiatu chojnickiego odnotowano w badanym okresie zwiększenie liczby podmiotów gospodarczych, oprócz gminy Konarzyny, w której ilość zarejestrowanych podmiotów w 2013 r. i 2014 r. utrzymała się na tym samym poziomie i stanowiła 147 jednostek.  Zgodnie z danymi GUS największy udział podmiotów w liczbie podmiotów ogółem stanowią jednostki Gminy Miejskiej Chojnice, tj. w 2013 r. – 46,71% i w 2014 r. – 46,29%.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6683545"/>
              </p:ext>
            </p:extLst>
          </p:nvPr>
        </p:nvGraphicFramePr>
        <p:xfrm>
          <a:off x="553274" y="1052736"/>
          <a:ext cx="7929502" cy="103403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2. Ukierunkowanie rozwoju powiatu jako ponadregionalnego centrum gospodarczego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Liczba podmiotów gospodarczych na terenie powiatu i ich dynamika wzrostu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8 355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8 507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123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41454" y="89442"/>
            <a:ext cx="5840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5000" dist="25400" dir="5400000" algn="tl">
                    <a:srgbClr val="000000">
                      <a:alpha val="34000"/>
                    </a:srgbClr>
                  </a:outerShdw>
                </a:effectLst>
                <a:latin typeface="Arial Narrow" pitchFamily="34" charset="0"/>
                <a:cs typeface="+mn-cs"/>
              </a:rPr>
              <a:t>„Strategia Rozwoju Powiatu Chojnickiego do roku 2025”</a:t>
            </a:r>
          </a:p>
        </p:txBody>
      </p:sp>
      <p:cxnSp>
        <p:nvCxnSpPr>
          <p:cNvPr id="8" name="Łącznik prostoliniowy 7"/>
          <p:cNvCxnSpPr/>
          <p:nvPr/>
        </p:nvCxnSpPr>
        <p:spPr>
          <a:xfrm flipH="1">
            <a:off x="179388" y="616645"/>
            <a:ext cx="896461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8380982" y="165939"/>
            <a:ext cx="538095" cy="576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51" y="242436"/>
            <a:ext cx="359899" cy="45070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091057"/>
              </p:ext>
            </p:extLst>
          </p:nvPr>
        </p:nvGraphicFramePr>
        <p:xfrm>
          <a:off x="553274" y="1052736"/>
          <a:ext cx="7929502" cy="4013454"/>
        </p:xfrm>
        <a:graphic>
          <a:graphicData uri="http://schemas.openxmlformats.org/drawingml/2006/table">
            <a:tbl>
              <a:tblPr firstRow="1" firstCol="1" bandRow="1"/>
              <a:tblGrid>
                <a:gridCol w="1302802"/>
                <a:gridCol w="1330975"/>
                <a:gridCol w="2662803"/>
                <a:gridCol w="26329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 strategiczny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Wskaźnik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bazowa 31.12.2013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Wartość 31.12.2014 r.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 2. Ukierunkowanie rozwoju powiatu jako ponadregionalnego centrum gospodarczego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 z Gdańska, Bydgoszczy i Słupska środkami komunikacji publicznej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PKS Chojnice Sp. z o.o.: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Gdańska: 2 h 40 min (tam) </a:t>
                      </a:r>
                      <a:b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+ 2 h 40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Bydgoszczy: 2 h 27 min (tam) </a:t>
                      </a:r>
                      <a:b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+ 2 h 10 min (powrót) - przez Tucholę;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h 33 min (tam) + 2 h 36 min (powrót) - przez Sępólno Krajeńskie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ze Słupska: brak kursu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PKP S.A. w Gdańsku: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Gdańska: 2 h 41 min (tam) + 2 h 47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Bydgoszczy: 2 h 01 min (tam)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h 93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ze Słupska: 4 h 44 min (tam) + 4 h 51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PKS Chojnice Sp. z o.o.: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Gdańska: 2 h 40 min (tam) </a:t>
                      </a:r>
                      <a:b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+ 2 h 40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Bydgoszczy: 2 h 27 min (tam) </a:t>
                      </a:r>
                      <a:b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+ 2 h 10 min (powrót) - przez Tucholę;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h 33 min (tam) + 2 h 36 min (powrót) - przez Sępólno Krajeńskie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ze Słupska: brak kursu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PKP S.A. w Gdańsku: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Gdańska: 2 h 71 min (tam) + 2 h 53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 Bydgoszczy: 2 h 26 min (tam) </a:t>
                      </a:r>
                      <a:r>
                        <a:rPr lang="pl-PL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h 93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średni czas dojazdu do i ze Słupska: 4 h 64 min (tam) + 4 h 28 min (powrót)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0" name="Prostokąt 18"/>
          <p:cNvSpPr>
            <a:spLocks noChangeArrowheads="1"/>
          </p:cNvSpPr>
          <p:nvPr/>
        </p:nvSpPr>
        <p:spPr bwMode="auto">
          <a:xfrm>
            <a:off x="539750" y="5445223"/>
            <a:ext cx="7956550" cy="133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Czas przejazdu wynika z rozkładu jazdy. W wartościach bazowych - terminach nie odnotowano czynników mających wpływ na czas przejazdu - był on taki jak w rozkładzie. A zatem,  średni czas dojazdu do </a:t>
            </a: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lang="pl-PL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Gdańska oraz Bydgoszczy środkami PKS w 2014 r. w stosunku do roku 2013 nie zmienił się. Natomiast czas dojazdu do Gdańska i Bydgoszczy koleją w badanym okresie wydłużył się. Jedynie odnotowano spadek o 23 minuty czasu przejazdu w drodze powrotnej ze Słupska. </a:t>
            </a:r>
          </a:p>
        </p:txBody>
      </p:sp>
    </p:spTree>
    <p:extLst>
      <p:ext uri="{BB962C8B-B14F-4D97-AF65-F5344CB8AC3E}">
        <p14:creationId xmlns="" xmlns:p14="http://schemas.microsoft.com/office/powerpoint/2010/main" val="40711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</TotalTime>
  <Words>3110</Words>
  <Application>Microsoft Office PowerPoint</Application>
  <PresentationFormat>Pokaz na ekranie (4:3)</PresentationFormat>
  <Paragraphs>382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kris</dc:creator>
  <cp:lastModifiedBy> </cp:lastModifiedBy>
  <cp:revision>45</cp:revision>
  <dcterms:created xsi:type="dcterms:W3CDTF">2015-10-18T16:09:51Z</dcterms:created>
  <dcterms:modified xsi:type="dcterms:W3CDTF">2015-10-21T06:34:08Z</dcterms:modified>
</cp:coreProperties>
</file>