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handoutMasterIdLst>
    <p:handoutMasterId r:id="rId39"/>
  </p:handout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9144000" cy="6858000" type="screen4x3"/>
  <p:notesSz cx="6797675" cy="9874250"/>
  <p:defaultTextStyle>
    <a:defPPr>
      <a:defRPr lang="pl-PL"/>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15198"/>
    <a:srgbClr val="B9974F"/>
    <a:srgbClr val="7F745D"/>
    <a:srgbClr val="A2844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29" autoAdjust="0"/>
  </p:normalViewPr>
  <p:slideViewPr>
    <p:cSldViewPr>
      <p:cViewPr>
        <p:scale>
          <a:sx n="75" d="100"/>
          <a:sy n="75" d="100"/>
        </p:scale>
        <p:origin x="-1944" y="-5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D0179BC9-4554-45E3-B718-B6D6C78FCA2C}" type="datetimeFigureOut">
              <a:rPr lang="pl-PL" smtClean="0"/>
              <a:t>2015-10-21</a:t>
            </a:fld>
            <a:endParaRPr lang="pl-PL"/>
          </a:p>
        </p:txBody>
      </p:sp>
      <p:sp>
        <p:nvSpPr>
          <p:cNvPr id="4" name="Symbol zastępczy stopki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230CE0D6-A939-4E6C-B43B-6CFAEACBCA4F}" type="slidenum">
              <a:rPr lang="pl-PL" smtClean="0"/>
              <a:t>‹#›</a:t>
            </a:fld>
            <a:endParaRPr lang="pl-PL"/>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4A6888E5-D666-463C-B07B-26635FB00398}" type="datetimeFigureOut">
              <a:rPr lang="pl-PL"/>
              <a:pPr>
                <a:defRPr/>
              </a:pPr>
              <a:t>2015-10-21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6661685-5385-4C58-BA09-28630E8492EB}" type="slidenum">
              <a:rPr lang="pl-PL"/>
              <a:pPr>
                <a:defRPr/>
              </a:pPr>
              <a:t>‹#›</a:t>
            </a:fld>
            <a:endParaRPr lang="pl-PL"/>
          </a:p>
        </p:txBody>
      </p:sp>
    </p:spTree>
    <p:extLst>
      <p:ext uri="{BB962C8B-B14F-4D97-AF65-F5344CB8AC3E}">
        <p14:creationId xmlns="" xmlns:p14="http://schemas.microsoft.com/office/powerpoint/2010/main" val="3015383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E4C13E68-9094-4529-9E67-DDF6DE8A3EC9}" type="datetimeFigureOut">
              <a:rPr lang="pl-PL"/>
              <a:pPr>
                <a:defRPr/>
              </a:pPr>
              <a:t>2015-10-21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1796FD08-CF5B-4F83-B69F-FEE66513D373}" type="slidenum">
              <a:rPr lang="pl-PL"/>
              <a:pPr>
                <a:defRPr/>
              </a:pPr>
              <a:t>‹#›</a:t>
            </a:fld>
            <a:endParaRPr lang="pl-PL"/>
          </a:p>
        </p:txBody>
      </p:sp>
    </p:spTree>
    <p:extLst>
      <p:ext uri="{BB962C8B-B14F-4D97-AF65-F5344CB8AC3E}">
        <p14:creationId xmlns="" xmlns:p14="http://schemas.microsoft.com/office/powerpoint/2010/main" val="360967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67EC03DA-7376-4186-8027-1464E4372F35}" type="datetimeFigureOut">
              <a:rPr lang="pl-PL"/>
              <a:pPr>
                <a:defRPr/>
              </a:pPr>
              <a:t>2015-10-21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A73BD19-A511-47F7-B3B4-9002A20A069F}" type="slidenum">
              <a:rPr lang="pl-PL"/>
              <a:pPr>
                <a:defRPr/>
              </a:pPr>
              <a:t>‹#›</a:t>
            </a:fld>
            <a:endParaRPr lang="pl-PL"/>
          </a:p>
        </p:txBody>
      </p:sp>
    </p:spTree>
    <p:extLst>
      <p:ext uri="{BB962C8B-B14F-4D97-AF65-F5344CB8AC3E}">
        <p14:creationId xmlns="" xmlns:p14="http://schemas.microsoft.com/office/powerpoint/2010/main" val="1444706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CC69A64F-8B47-41F5-BEB7-CFEFF9F744FB}" type="datetimeFigureOut">
              <a:rPr lang="pl-PL"/>
              <a:pPr>
                <a:defRPr/>
              </a:pPr>
              <a:t>2015-10-21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0ACB288A-A28F-408B-91A3-E856BFE0267D}" type="slidenum">
              <a:rPr lang="pl-PL"/>
              <a:pPr>
                <a:defRPr/>
              </a:pPr>
              <a:t>‹#›</a:t>
            </a:fld>
            <a:endParaRPr lang="pl-PL"/>
          </a:p>
        </p:txBody>
      </p:sp>
    </p:spTree>
    <p:extLst>
      <p:ext uri="{BB962C8B-B14F-4D97-AF65-F5344CB8AC3E}">
        <p14:creationId xmlns="" xmlns:p14="http://schemas.microsoft.com/office/powerpoint/2010/main" val="2573895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FEAA24D0-4B42-4FBF-ACB9-F42C59A4AE5E}" type="datetimeFigureOut">
              <a:rPr lang="pl-PL"/>
              <a:pPr>
                <a:defRPr/>
              </a:pPr>
              <a:t>2015-10-21</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CA0A3CEC-3D6B-441E-9679-81B015FC7F2F}" type="slidenum">
              <a:rPr lang="pl-PL"/>
              <a:pPr>
                <a:defRPr/>
              </a:pPr>
              <a:t>‹#›</a:t>
            </a:fld>
            <a:endParaRPr lang="pl-PL"/>
          </a:p>
        </p:txBody>
      </p:sp>
    </p:spTree>
    <p:extLst>
      <p:ext uri="{BB962C8B-B14F-4D97-AF65-F5344CB8AC3E}">
        <p14:creationId xmlns="" xmlns:p14="http://schemas.microsoft.com/office/powerpoint/2010/main" val="1176011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9930163A-A8A2-48F0-AA65-EE723DA766CE}" type="datetimeFigureOut">
              <a:rPr lang="pl-PL"/>
              <a:pPr>
                <a:defRPr/>
              </a:pPr>
              <a:t>2015-10-21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37F526B7-DBBC-45E2-B089-2DD1BCFC47B3}" type="slidenum">
              <a:rPr lang="pl-PL"/>
              <a:pPr>
                <a:defRPr/>
              </a:pPr>
              <a:t>‹#›</a:t>
            </a:fld>
            <a:endParaRPr lang="pl-PL"/>
          </a:p>
        </p:txBody>
      </p:sp>
    </p:spTree>
    <p:extLst>
      <p:ext uri="{BB962C8B-B14F-4D97-AF65-F5344CB8AC3E}">
        <p14:creationId xmlns="" xmlns:p14="http://schemas.microsoft.com/office/powerpoint/2010/main" val="2940124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DCBE5036-D9FD-4833-96F2-8C70186A9A7D}" type="datetimeFigureOut">
              <a:rPr lang="pl-PL"/>
              <a:pPr>
                <a:defRPr/>
              </a:pPr>
              <a:t>2015-10-21</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8C218D77-882F-4F12-9508-313F8E99100D}" type="slidenum">
              <a:rPr lang="pl-PL"/>
              <a:pPr>
                <a:defRPr/>
              </a:pPr>
              <a:t>‹#›</a:t>
            </a:fld>
            <a:endParaRPr lang="pl-PL"/>
          </a:p>
        </p:txBody>
      </p:sp>
    </p:spTree>
    <p:extLst>
      <p:ext uri="{BB962C8B-B14F-4D97-AF65-F5344CB8AC3E}">
        <p14:creationId xmlns="" xmlns:p14="http://schemas.microsoft.com/office/powerpoint/2010/main" val="2865525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8C0CA29E-40B5-4D9C-A8F5-8E7BD1D91FA3}" type="datetimeFigureOut">
              <a:rPr lang="pl-PL"/>
              <a:pPr>
                <a:defRPr/>
              </a:pPr>
              <a:t>2015-10-21</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377EBD66-053A-4A12-841B-3FC75ABFD7A0}" type="slidenum">
              <a:rPr lang="pl-PL"/>
              <a:pPr>
                <a:defRPr/>
              </a:pPr>
              <a:t>‹#›</a:t>
            </a:fld>
            <a:endParaRPr lang="pl-PL"/>
          </a:p>
        </p:txBody>
      </p:sp>
    </p:spTree>
    <p:extLst>
      <p:ext uri="{BB962C8B-B14F-4D97-AF65-F5344CB8AC3E}">
        <p14:creationId xmlns="" xmlns:p14="http://schemas.microsoft.com/office/powerpoint/2010/main" val="3928790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DACC76DE-156B-40CC-82EE-4F5FDFE24154}" type="datetimeFigureOut">
              <a:rPr lang="pl-PL"/>
              <a:pPr>
                <a:defRPr/>
              </a:pPr>
              <a:t>2015-10-21</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24F79B44-8662-49A3-BC91-BB35BA846ABA}" type="slidenum">
              <a:rPr lang="pl-PL"/>
              <a:pPr>
                <a:defRPr/>
              </a:pPr>
              <a:t>‹#›</a:t>
            </a:fld>
            <a:endParaRPr lang="pl-PL"/>
          </a:p>
        </p:txBody>
      </p:sp>
    </p:spTree>
    <p:extLst>
      <p:ext uri="{BB962C8B-B14F-4D97-AF65-F5344CB8AC3E}">
        <p14:creationId xmlns="" xmlns:p14="http://schemas.microsoft.com/office/powerpoint/2010/main" val="3556437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8C6B8BE2-8697-45AE-A700-E1CA915F7A34}" type="datetimeFigureOut">
              <a:rPr lang="pl-PL"/>
              <a:pPr>
                <a:defRPr/>
              </a:pPr>
              <a:t>2015-10-21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5E881BC0-8C72-4228-86EC-AA20373B4327}" type="slidenum">
              <a:rPr lang="pl-PL"/>
              <a:pPr>
                <a:defRPr/>
              </a:pPr>
              <a:t>‹#›</a:t>
            </a:fld>
            <a:endParaRPr lang="pl-PL"/>
          </a:p>
        </p:txBody>
      </p:sp>
    </p:spTree>
    <p:extLst>
      <p:ext uri="{BB962C8B-B14F-4D97-AF65-F5344CB8AC3E}">
        <p14:creationId xmlns="" xmlns:p14="http://schemas.microsoft.com/office/powerpoint/2010/main" val="2564422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80719AF-82DD-413B-A074-E9B4F64B943F}" type="datetimeFigureOut">
              <a:rPr lang="pl-PL"/>
              <a:pPr>
                <a:defRPr/>
              </a:pPr>
              <a:t>2015-10-21</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E167B417-D7EA-4B8A-A2D2-F5290A349DC7}" type="slidenum">
              <a:rPr lang="pl-PL"/>
              <a:pPr>
                <a:defRPr/>
              </a:pPr>
              <a:t>‹#›</a:t>
            </a:fld>
            <a:endParaRPr lang="pl-PL"/>
          </a:p>
        </p:txBody>
      </p:sp>
    </p:spTree>
    <p:extLst>
      <p:ext uri="{BB962C8B-B14F-4D97-AF65-F5344CB8AC3E}">
        <p14:creationId xmlns="" xmlns:p14="http://schemas.microsoft.com/office/powerpoint/2010/main" val="584158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E0B04F3-8674-4ABF-B46F-A2FAF08DD066}" type="datetimeFigureOut">
              <a:rPr lang="pl-PL"/>
              <a:pPr>
                <a:defRPr/>
              </a:pPr>
              <a:t>2015-10-21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DC7B2F5-F770-4901-9699-EBD8E27D5183}"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40000">
              <a:schemeClr val="bg2">
                <a:tint val="45000"/>
                <a:shade val="99000"/>
                <a:satMod val="350000"/>
              </a:schemeClr>
            </a:gs>
            <a:gs pos="100000">
              <a:schemeClr val="bg2">
                <a:shade val="20000"/>
                <a:satMod val="255000"/>
                <a:lumMod val="71000"/>
                <a:lumOff val="29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050" name="Prostokąt 3"/>
          <p:cNvSpPr>
            <a:spLocks noChangeArrowheads="1"/>
          </p:cNvSpPr>
          <p:nvPr/>
        </p:nvSpPr>
        <p:spPr bwMode="auto">
          <a:xfrm>
            <a:off x="539750" y="3927475"/>
            <a:ext cx="806450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pl-PL" sz="3600" b="1" i="1">
                <a:latin typeface="Arial Narrow" pitchFamily="34" charset="0"/>
              </a:rPr>
              <a:t>„Strategia Rozwoju Powiatu Chojnickiego do roku 2025”</a:t>
            </a:r>
          </a:p>
        </p:txBody>
      </p:sp>
      <p:sp>
        <p:nvSpPr>
          <p:cNvPr id="6" name="Prostokąt 5"/>
          <p:cNvSpPr/>
          <p:nvPr/>
        </p:nvSpPr>
        <p:spPr>
          <a:xfrm>
            <a:off x="539750" y="5189538"/>
            <a:ext cx="8064500" cy="400050"/>
          </a:xfrm>
          <a:prstGeom prst="rect">
            <a:avLst/>
          </a:prstGeom>
        </p:spPr>
        <p:txBody>
          <a:bodyPr>
            <a:spAutoFit/>
          </a:bodyPr>
          <a:lstStyle/>
          <a:p>
            <a:pPr algn="ctr" fontAlgn="auto">
              <a:spcBef>
                <a:spcPts val="0"/>
              </a:spcBef>
              <a:spcAft>
                <a:spcPts val="0"/>
              </a:spcAft>
              <a:defRPr/>
            </a:pPr>
            <a:r>
              <a:rPr lang="pl-PL" sz="2000" i="1" dirty="0">
                <a:solidFill>
                  <a:schemeClr val="tx1">
                    <a:lumMod val="75000"/>
                    <a:lumOff val="25000"/>
                  </a:schemeClr>
                </a:solidFill>
                <a:latin typeface="Arial Narrow" pitchFamily="34" charset="0"/>
                <a:cs typeface="+mn-cs"/>
              </a:rPr>
              <a:t>Stan realizacji przedsięwzięć zawartych w Strategii na dzień 13.10.2015 r.</a:t>
            </a:r>
          </a:p>
        </p:txBody>
      </p:sp>
      <p:pic>
        <p:nvPicPr>
          <p:cNvPr id="2" name="Obraz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608849" y="1292895"/>
            <a:ext cx="1926301" cy="241233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54087"/>
          </a:xfrm>
          <a:prstGeom prst="rect">
            <a:avLst/>
          </a:prstGeom>
        </p:spPr>
        <p:txBody>
          <a:bodyPr>
            <a:spAutoFit/>
          </a:bodyPr>
          <a:lstStyle/>
          <a:p>
            <a:pPr fontAlgn="auto">
              <a:spcBef>
                <a:spcPts val="0"/>
              </a:spcBef>
              <a:spcAft>
                <a:spcPts val="0"/>
              </a:spcAft>
              <a:defRPr/>
            </a:pPr>
            <a:r>
              <a:rPr lang="pl-PL" sz="28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2: Ukierunkowanie rozwoju  powiatu jako ponadregionalnego centrum gospodarczego</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11270"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 name="Prostokąt 18"/>
          <p:cNvSpPr/>
          <p:nvPr/>
        </p:nvSpPr>
        <p:spPr>
          <a:xfrm>
            <a:off x="539750" y="2276475"/>
            <a:ext cx="7956550" cy="4835525"/>
          </a:xfrm>
          <a:prstGeom prst="rect">
            <a:avLst/>
          </a:prstGeom>
        </p:spPr>
        <p:txBody>
          <a:bodyPr>
            <a:spAutoFit/>
          </a:bodyPr>
          <a:lstStyle/>
          <a:p>
            <a:pPr algn="just" fontAlgn="auto">
              <a:lnSpc>
                <a:spcPct val="115000"/>
              </a:lnSpc>
              <a:spcBef>
                <a:spcPts val="0"/>
              </a:spcBef>
              <a:spcAft>
                <a:spcPts val="0"/>
              </a:spcAft>
              <a:defRPr/>
            </a:pPr>
            <a:r>
              <a:rPr lang="pl-PL" dirty="0">
                <a:latin typeface="Times New Roman"/>
                <a:ea typeface="Calibri"/>
                <a:cs typeface="Times New Roman"/>
              </a:rPr>
              <a:t>Realizacja:</a:t>
            </a:r>
            <a:endParaRPr lang="pl-PL" sz="1600" dirty="0">
              <a:latin typeface="+mn-lt"/>
              <a:ea typeface="Calibri"/>
              <a:cs typeface="Times New Roman"/>
            </a:endParaRPr>
          </a:p>
          <a:p>
            <a:pPr marL="800100" lvl="1" indent="-342900" algn="just" fontAlgn="auto">
              <a:lnSpc>
                <a:spcPct val="115000"/>
              </a:lnSpc>
              <a:spcBef>
                <a:spcPts val="0"/>
              </a:spcBef>
              <a:spcAft>
                <a:spcPts val="0"/>
              </a:spcAft>
              <a:buFont typeface="Wingdings"/>
              <a:buChar char=""/>
              <a:defRPr/>
            </a:pPr>
            <a:r>
              <a:rPr lang="pl-PL" dirty="0">
                <a:latin typeface="Times New Roman"/>
                <a:ea typeface="Calibri"/>
                <a:cs typeface="Times New Roman"/>
              </a:rPr>
              <a:t>DW 236- Leśno – DW 235 – zadanie zrealizowane w 2014 r. w ramach Narodowego Programu Przebudowy Dróg Lokalnych – Etap I;</a:t>
            </a:r>
            <a:endParaRPr lang="pl-PL" sz="1600" dirty="0">
              <a:latin typeface="+mn-lt"/>
              <a:ea typeface="Calibri"/>
              <a:cs typeface="Times New Roman"/>
            </a:endParaRPr>
          </a:p>
          <a:p>
            <a:pPr marL="800100" lvl="1" indent="-342900" algn="just" fontAlgn="auto">
              <a:lnSpc>
                <a:spcPct val="115000"/>
              </a:lnSpc>
              <a:spcBef>
                <a:spcPts val="0"/>
              </a:spcBef>
              <a:spcAft>
                <a:spcPts val="0"/>
              </a:spcAft>
              <a:buFont typeface="Wingdings"/>
              <a:buChar char=""/>
              <a:defRPr/>
            </a:pPr>
            <a:r>
              <a:rPr lang="pl-PL" dirty="0">
                <a:latin typeface="Times New Roman"/>
                <a:ea typeface="Calibri"/>
                <a:cs typeface="Times New Roman"/>
              </a:rPr>
              <a:t>Obecnie trwają prace polegające na opracowaniu dokumentacji technicznej dla inwestycji pn.: Wzmocnienie korytarza transportowego południowego poprzez zmianę przebiegu drogi wojewódzkiej nr 212 w Chojnicach wraz </a:t>
            </a:r>
            <a:r>
              <a:rPr lang="pl-PL" dirty="0" smtClean="0">
                <a:latin typeface="Times New Roman"/>
                <a:ea typeface="Calibri"/>
                <a:cs typeface="Times New Roman"/>
              </a:rPr>
              <a:t/>
            </a:r>
            <a:br>
              <a:rPr lang="pl-PL" dirty="0" smtClean="0">
                <a:latin typeface="Times New Roman"/>
                <a:ea typeface="Calibri"/>
                <a:cs typeface="Times New Roman"/>
              </a:rPr>
            </a:br>
            <a:r>
              <a:rPr lang="pl-PL" dirty="0" smtClean="0">
                <a:latin typeface="Times New Roman"/>
                <a:ea typeface="Calibri"/>
                <a:cs typeface="Times New Roman"/>
              </a:rPr>
              <a:t>z </a:t>
            </a:r>
            <a:r>
              <a:rPr lang="pl-PL" dirty="0">
                <a:latin typeface="Times New Roman"/>
                <a:ea typeface="Calibri"/>
                <a:cs typeface="Times New Roman"/>
              </a:rPr>
              <a:t>budową węzła na drodze krajowej nr 22 w ramach Chojnicko – Człuchowskiego MOF</a:t>
            </a:r>
            <a:endParaRPr lang="pl-PL" sz="1600" dirty="0">
              <a:latin typeface="+mn-lt"/>
              <a:ea typeface="Calibri"/>
              <a:cs typeface="Times New Roman"/>
            </a:endParaRPr>
          </a:p>
          <a:p>
            <a:pPr marL="800100" lvl="1" indent="-342900" algn="just" fontAlgn="auto">
              <a:lnSpc>
                <a:spcPct val="115000"/>
              </a:lnSpc>
              <a:spcBef>
                <a:spcPts val="0"/>
              </a:spcBef>
              <a:spcAft>
                <a:spcPts val="0"/>
              </a:spcAft>
              <a:buFont typeface="Wingdings"/>
              <a:buChar char=""/>
              <a:defRPr/>
            </a:pPr>
            <a:r>
              <a:rPr lang="pl-PL" dirty="0">
                <a:latin typeface="Times New Roman"/>
                <a:ea typeface="Calibri"/>
                <a:cs typeface="Times New Roman"/>
              </a:rPr>
              <a:t>Zrealizowano zadanie polegające na przebudowie drogi powiatowej Czersk-Karsin-Wiele-Lubnia na odcinku Malachin-granica powiatu </a:t>
            </a:r>
            <a:r>
              <a:rPr lang="pl-PL" dirty="0" smtClean="0">
                <a:latin typeface="Times New Roman"/>
                <a:ea typeface="Calibri"/>
                <a:cs typeface="Times New Roman"/>
              </a:rPr>
              <a:t/>
            </a:r>
            <a:br>
              <a:rPr lang="pl-PL" dirty="0" smtClean="0">
                <a:latin typeface="Times New Roman"/>
                <a:ea typeface="Calibri"/>
                <a:cs typeface="Times New Roman"/>
              </a:rPr>
            </a:br>
            <a:r>
              <a:rPr lang="pl-PL" dirty="0" smtClean="0">
                <a:latin typeface="Times New Roman"/>
                <a:ea typeface="Calibri"/>
                <a:cs typeface="Times New Roman"/>
              </a:rPr>
              <a:t>w </a:t>
            </a:r>
            <a:r>
              <a:rPr lang="pl-PL" dirty="0">
                <a:latin typeface="Times New Roman"/>
                <a:ea typeface="Calibri"/>
                <a:cs typeface="Times New Roman"/>
              </a:rPr>
              <a:t>ramach projektu unijnego pn.: „Poprawa spójności i efektywności regionalnego systemu transportowego na terenie powiatu chojnickiego poprzez przebudowę drogi powiatowej Czersk-Karsin-Wiele-Lubnia na odcinku Malachin-granica powiatu”</a:t>
            </a:r>
            <a:endParaRPr lang="pl-PL" sz="1600" dirty="0">
              <a:latin typeface="+mn-lt"/>
              <a:ea typeface="Calibri"/>
              <a:cs typeface="Times New Roman"/>
            </a:endParaRPr>
          </a:p>
          <a:p>
            <a:pPr lvl="1" algn="just" fontAlgn="auto">
              <a:lnSpc>
                <a:spcPct val="115000"/>
              </a:lnSpc>
              <a:spcBef>
                <a:spcPts val="0"/>
              </a:spcBef>
              <a:spcAft>
                <a:spcPts val="0"/>
              </a:spcAft>
              <a:defRPr/>
            </a:pPr>
            <a:endParaRPr lang="pl-PL" sz="1600" dirty="0">
              <a:latin typeface="Times New Roman"/>
              <a:ea typeface="Calibri"/>
              <a:cs typeface="Times New Roman"/>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54087"/>
          </a:xfrm>
          <a:prstGeom prst="rect">
            <a:avLst/>
          </a:prstGeom>
        </p:spPr>
        <p:txBody>
          <a:bodyPr>
            <a:spAutoFit/>
          </a:bodyPr>
          <a:lstStyle/>
          <a:p>
            <a:pPr fontAlgn="auto">
              <a:spcBef>
                <a:spcPts val="0"/>
              </a:spcBef>
              <a:spcAft>
                <a:spcPts val="0"/>
              </a:spcAft>
              <a:defRPr/>
            </a:pPr>
            <a:r>
              <a:rPr lang="pl-PL" sz="28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3: Ochrona środowiska przyrodniczego i przestrzennego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12294"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295" name="Prostokąt 18"/>
          <p:cNvSpPr>
            <a:spLocks noChangeArrowheads="1"/>
          </p:cNvSpPr>
          <p:nvPr/>
        </p:nvSpPr>
        <p:spPr bwMode="auto">
          <a:xfrm>
            <a:off x="539750" y="2276475"/>
            <a:ext cx="7956550" cy="2322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lnSpc>
                <a:spcPct val="115000"/>
              </a:lnSpc>
            </a:pPr>
            <a:r>
              <a:rPr lang="pl-PL" dirty="0">
                <a:solidFill>
                  <a:srgbClr val="C00000"/>
                </a:solidFill>
                <a:latin typeface="Times New Roman" pitchFamily="18" charset="0"/>
                <a:ea typeface="Calibri" pitchFamily="34" charset="0"/>
                <a:cs typeface="Times New Roman" pitchFamily="18" charset="0"/>
              </a:rPr>
              <a:t>Cel średniookresowy: </a:t>
            </a:r>
            <a:r>
              <a:rPr lang="pl-PL" dirty="0">
                <a:latin typeface="Times New Roman" pitchFamily="18" charset="0"/>
                <a:ea typeface="Calibri" pitchFamily="34" charset="0"/>
                <a:cs typeface="Times New Roman" pitchFamily="18" charset="0"/>
              </a:rPr>
              <a:t>Rozwój alternatywnych i systemowych źródeł energii</a:t>
            </a:r>
            <a:endParaRPr lang="pl-PL" sz="1600" dirty="0">
              <a:ea typeface="Calibri" pitchFamily="34" charset="0"/>
              <a:cs typeface="Times New Roman" pitchFamily="18" charset="0"/>
            </a:endParaRPr>
          </a:p>
          <a:p>
            <a:pPr algn="just">
              <a:lnSpc>
                <a:spcPct val="115000"/>
              </a:lnSpc>
            </a:pPr>
            <a:r>
              <a:rPr lang="pl-PL" dirty="0">
                <a:solidFill>
                  <a:srgbClr val="00B0F0"/>
                </a:solidFill>
                <a:latin typeface="Times New Roman" pitchFamily="18" charset="0"/>
                <a:ea typeface="Calibri" pitchFamily="34" charset="0"/>
                <a:cs typeface="Times New Roman" pitchFamily="18" charset="0"/>
              </a:rPr>
              <a:t>Działanie: </a:t>
            </a:r>
            <a:r>
              <a:rPr lang="pl-PL" dirty="0">
                <a:latin typeface="Times New Roman" pitchFamily="18" charset="0"/>
                <a:ea typeface="Calibri" pitchFamily="34" charset="0"/>
                <a:cs typeface="Times New Roman" pitchFamily="18" charset="0"/>
              </a:rPr>
              <a:t>Wyposażenie  nowych lub remontowanych obiektów użyteczności publicznej w zasilanie z OZE</a:t>
            </a:r>
            <a:endParaRPr lang="pl-PL" sz="1600" dirty="0">
              <a:ea typeface="Calibri" pitchFamily="34" charset="0"/>
              <a:cs typeface="Times New Roman" pitchFamily="18" charset="0"/>
            </a:endParaRPr>
          </a:p>
          <a:p>
            <a:pPr algn="just">
              <a:lnSpc>
                <a:spcPct val="115000"/>
              </a:lnSpc>
            </a:pPr>
            <a:r>
              <a:rPr lang="pl-PL" dirty="0">
                <a:latin typeface="Times New Roman" pitchFamily="18" charset="0"/>
                <a:ea typeface="Calibri" pitchFamily="34" charset="0"/>
                <a:cs typeface="Times New Roman" pitchFamily="18" charset="0"/>
              </a:rPr>
              <a:t>Realizacja:</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W 2015 r. została opracowana dokumentacja projektowa dla 4 obiektów edukacyjnych, w trakcie realizacji jest dokumentacja projektowa dla </a:t>
            </a:r>
            <a:r>
              <a:rPr lang="pl-PL" dirty="0" smtClean="0">
                <a:latin typeface="Times New Roman" pitchFamily="18" charset="0"/>
                <a:ea typeface="Calibri" pitchFamily="34" charset="0"/>
                <a:cs typeface="Times New Roman" pitchFamily="18" charset="0"/>
              </a:rPr>
              <a:t/>
            </a:r>
            <a:br>
              <a:rPr lang="pl-PL" dirty="0" smtClean="0">
                <a:latin typeface="Times New Roman" pitchFamily="18" charset="0"/>
                <a:ea typeface="Calibri" pitchFamily="34" charset="0"/>
                <a:cs typeface="Times New Roman" pitchFamily="18" charset="0"/>
              </a:rPr>
            </a:br>
            <a:r>
              <a:rPr lang="pl-PL" dirty="0" smtClean="0">
                <a:latin typeface="Times New Roman" pitchFamily="18" charset="0"/>
                <a:ea typeface="Calibri" pitchFamily="34" charset="0"/>
                <a:cs typeface="Times New Roman" pitchFamily="18" charset="0"/>
              </a:rPr>
              <a:t>6 </a:t>
            </a:r>
            <a:r>
              <a:rPr lang="pl-PL" dirty="0">
                <a:latin typeface="Times New Roman" pitchFamily="18" charset="0"/>
                <a:ea typeface="Calibri" pitchFamily="34" charset="0"/>
                <a:cs typeface="Times New Roman" pitchFamily="18" charset="0"/>
              </a:rPr>
              <a:t>obiektów edukacyjnych i 4 obiektów użyteczności publicznej</a:t>
            </a:r>
            <a:endParaRPr lang="pl-PL" sz="1600" dirty="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13318"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319" name="Prostokąt 18"/>
          <p:cNvSpPr>
            <a:spLocks noChangeArrowheads="1"/>
          </p:cNvSpPr>
          <p:nvPr/>
        </p:nvSpPr>
        <p:spPr bwMode="auto">
          <a:xfrm>
            <a:off x="539750" y="2276475"/>
            <a:ext cx="7956550" cy="264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lnSpc>
                <a:spcPct val="115000"/>
              </a:lnSpc>
            </a:pPr>
            <a:r>
              <a:rPr lang="pl-PL">
                <a:solidFill>
                  <a:srgbClr val="C00000"/>
                </a:solidFill>
                <a:latin typeface="Times New Roman" pitchFamily="18" charset="0"/>
                <a:ea typeface="Calibri" pitchFamily="34" charset="0"/>
                <a:cs typeface="Times New Roman" pitchFamily="18" charset="0"/>
              </a:rPr>
              <a:t>Cel średniookresowy: </a:t>
            </a:r>
            <a:r>
              <a:rPr lang="pl-PL">
                <a:latin typeface="Times New Roman" pitchFamily="18" charset="0"/>
                <a:ea typeface="Calibri" pitchFamily="34" charset="0"/>
                <a:cs typeface="Times New Roman" pitchFamily="18" charset="0"/>
              </a:rPr>
              <a:t>Promocja dziedzictwa kulturowego i historycznego powiatu oraz aktywności w obszarze  kultury wśród mieszkańców</a:t>
            </a:r>
            <a:endParaRPr lang="pl-PL" sz="1600">
              <a:ea typeface="Calibri" pitchFamily="34" charset="0"/>
              <a:cs typeface="Times New Roman" pitchFamily="18" charset="0"/>
            </a:endParaRPr>
          </a:p>
          <a:p>
            <a:pPr algn="just">
              <a:lnSpc>
                <a:spcPct val="115000"/>
              </a:lnSpc>
            </a:pPr>
            <a:r>
              <a:rPr lang="pl-PL">
                <a:solidFill>
                  <a:srgbClr val="00B0F0"/>
                </a:solidFill>
                <a:latin typeface="Times New Roman" pitchFamily="18" charset="0"/>
                <a:ea typeface="Calibri" pitchFamily="34" charset="0"/>
                <a:cs typeface="Times New Roman" pitchFamily="18" charset="0"/>
              </a:rPr>
              <a:t>Działanie: </a:t>
            </a:r>
            <a:r>
              <a:rPr lang="pl-PL">
                <a:latin typeface="Times New Roman" pitchFamily="18" charset="0"/>
                <a:ea typeface="Calibri" pitchFamily="34" charset="0"/>
                <a:cs typeface="Times New Roman" pitchFamily="18" charset="0"/>
              </a:rPr>
              <a:t>Rozwijanie oferty jednostek kultury i wspieranie organizacji działających w obszarze kultury</a:t>
            </a:r>
            <a:endParaRPr lang="pl-PL" sz="1600">
              <a:ea typeface="Calibri" pitchFamily="34" charset="0"/>
              <a:cs typeface="Times New Roman" pitchFamily="18" charset="0"/>
            </a:endParaRPr>
          </a:p>
          <a:p>
            <a:pPr algn="just">
              <a:lnSpc>
                <a:spcPct val="115000"/>
              </a:lnSpc>
            </a:pPr>
            <a:r>
              <a:rPr lang="pl-PL">
                <a:latin typeface="Times New Roman" pitchFamily="18" charset="0"/>
                <a:ea typeface="Calibri" pitchFamily="34" charset="0"/>
                <a:cs typeface="Times New Roman" pitchFamily="18" charset="0"/>
              </a:rPr>
              <a:t>Realizacja:</a:t>
            </a:r>
            <a:endParaRPr lang="pl-PL" sz="1600">
              <a:ea typeface="Calibri" pitchFamily="34" charset="0"/>
              <a:cs typeface="Times New Roman" pitchFamily="18" charset="0"/>
            </a:endParaRPr>
          </a:p>
          <a:p>
            <a:pPr marL="800100" lvl="1" indent="-342900" algn="just">
              <a:lnSpc>
                <a:spcPct val="115000"/>
              </a:lnSpc>
              <a:buFont typeface="Wingdings" pitchFamily="2" charset="2"/>
              <a:buChar char=""/>
            </a:pPr>
            <a:r>
              <a:rPr lang="pl-PL">
                <a:latin typeface="Times New Roman" pitchFamily="18" charset="0"/>
                <a:ea typeface="Calibri" pitchFamily="34" charset="0"/>
                <a:cs typeface="Times New Roman" pitchFamily="18" charset="0"/>
              </a:rPr>
              <a:t>Powiat wspiera grantami działalność instytucji NGO w obszarze kultury. Jednocześnie w ramach dostępu do usług teleinformatycznych stale rozwija się zakres spraw załatwianych przez Starostwo</a:t>
            </a:r>
            <a:endParaRPr lang="pl-PL" sz="160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14342"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343" name="Prostokąt 18"/>
          <p:cNvSpPr>
            <a:spLocks noChangeArrowheads="1"/>
          </p:cNvSpPr>
          <p:nvPr/>
        </p:nvSpPr>
        <p:spPr bwMode="auto">
          <a:xfrm>
            <a:off x="539750" y="2276475"/>
            <a:ext cx="7956550" cy="3859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lnSpc>
                <a:spcPct val="115000"/>
              </a:lnSpc>
            </a:pPr>
            <a:r>
              <a:rPr lang="pl-PL" dirty="0">
                <a:solidFill>
                  <a:srgbClr val="C00000"/>
                </a:solidFill>
                <a:latin typeface="Times New Roman" pitchFamily="18" charset="0"/>
                <a:ea typeface="Calibri" pitchFamily="34" charset="0"/>
                <a:cs typeface="Times New Roman" pitchFamily="18" charset="0"/>
              </a:rPr>
              <a:t>Cel średniookresowy: </a:t>
            </a:r>
            <a:r>
              <a:rPr lang="pl-PL" dirty="0">
                <a:latin typeface="Times New Roman" pitchFamily="18" charset="0"/>
                <a:ea typeface="Calibri" pitchFamily="34" charset="0"/>
                <a:cs typeface="Times New Roman" pitchFamily="18" charset="0"/>
              </a:rPr>
              <a:t>Rozwój edukacji dorosłych</a:t>
            </a:r>
            <a:endParaRPr lang="pl-PL" sz="1600" dirty="0">
              <a:ea typeface="Calibri" pitchFamily="34" charset="0"/>
              <a:cs typeface="Times New Roman" pitchFamily="18" charset="0"/>
            </a:endParaRPr>
          </a:p>
          <a:p>
            <a:pPr algn="just">
              <a:lnSpc>
                <a:spcPct val="115000"/>
              </a:lnSpc>
            </a:pPr>
            <a:r>
              <a:rPr lang="pl-PL" dirty="0">
                <a:solidFill>
                  <a:srgbClr val="00B0F0"/>
                </a:solidFill>
                <a:latin typeface="Times New Roman" pitchFamily="18" charset="0"/>
                <a:ea typeface="Calibri" pitchFamily="34" charset="0"/>
                <a:cs typeface="Times New Roman" pitchFamily="18" charset="0"/>
              </a:rPr>
              <a:t>Działanie: </a:t>
            </a:r>
            <a:r>
              <a:rPr lang="pl-PL" dirty="0">
                <a:latin typeface="Times New Roman" pitchFamily="18" charset="0"/>
                <a:ea typeface="Calibri" pitchFamily="34" charset="0"/>
                <a:cs typeface="Times New Roman" pitchFamily="18" charset="0"/>
              </a:rPr>
              <a:t>Rozwój placówek kształcących dorosłych (przekwalifikowanie, uzupełnianie wykształcenia)</a:t>
            </a:r>
            <a:endParaRPr lang="pl-PL" sz="1600" dirty="0">
              <a:ea typeface="Calibri" pitchFamily="34" charset="0"/>
              <a:cs typeface="Times New Roman" pitchFamily="18" charset="0"/>
            </a:endParaRPr>
          </a:p>
          <a:p>
            <a:pPr algn="just">
              <a:lnSpc>
                <a:spcPct val="115000"/>
              </a:lnSpc>
            </a:pPr>
            <a:r>
              <a:rPr lang="pl-PL" dirty="0">
                <a:latin typeface="Times New Roman" pitchFamily="18" charset="0"/>
                <a:ea typeface="Calibri" pitchFamily="34" charset="0"/>
                <a:cs typeface="Times New Roman" pitchFamily="18" charset="0"/>
              </a:rPr>
              <a:t>Realizacja:</a:t>
            </a:r>
            <a:endParaRPr lang="pl-PL" sz="1600" dirty="0">
              <a:ea typeface="Calibri" pitchFamily="34" charset="0"/>
              <a:cs typeface="Times New Roman" pitchFamily="18" charset="0"/>
            </a:endParaRPr>
          </a:p>
          <a:p>
            <a:pPr marL="742950" lvl="1" indent="-285750" algn="just">
              <a:buFont typeface="Wingdings" pitchFamily="2" charset="2"/>
              <a:buChar char="v"/>
            </a:pPr>
            <a:r>
              <a:rPr lang="pl-PL" dirty="0">
                <a:latin typeface="Times New Roman" pitchFamily="18" charset="0"/>
                <a:ea typeface="Calibri" pitchFamily="34" charset="0"/>
                <a:cs typeface="Calibri" pitchFamily="34" charset="0"/>
              </a:rPr>
              <a:t>Centrum Kształcenia Zawodowego i Ustawicznego w Chojnicach (</a:t>
            </a:r>
            <a:r>
              <a:rPr lang="pl-PL" dirty="0" err="1">
                <a:latin typeface="Times New Roman" pitchFamily="18" charset="0"/>
                <a:ea typeface="Calibri" pitchFamily="34" charset="0"/>
                <a:cs typeface="Calibri" pitchFamily="34" charset="0"/>
              </a:rPr>
              <a:t>CKZiU</a:t>
            </a:r>
            <a:r>
              <a:rPr lang="pl-PL" dirty="0">
                <a:latin typeface="Times New Roman" pitchFamily="18" charset="0"/>
                <a:ea typeface="Calibri" pitchFamily="34" charset="0"/>
                <a:cs typeface="Calibri" pitchFamily="34" charset="0"/>
              </a:rPr>
              <a:t>) - Wychodząc naprzeciw zmianom wprowadzonym przez reformę systemu edukacji placówka realizuje Kwalifikacyjne Kursy Zawodowe (KKZ), które pozwalają na przekwalifikowanie oraz uzupełnienie wykształcenia dla osób dorosłych chcących przystosować się do wymagań rynku pracy. W roku szkolnym 2013/2014 zorganizowano KKZ dla kwalifikacji:  ochrona osób </a:t>
            </a:r>
            <a:r>
              <a:rPr lang="pl-PL" dirty="0" smtClean="0">
                <a:latin typeface="Times New Roman" pitchFamily="18" charset="0"/>
                <a:ea typeface="Calibri" pitchFamily="34" charset="0"/>
                <a:cs typeface="Calibri" pitchFamily="34" charset="0"/>
              </a:rPr>
              <a:t/>
            </a:r>
            <a:br>
              <a:rPr lang="pl-PL" dirty="0" smtClean="0">
                <a:latin typeface="Times New Roman" pitchFamily="18" charset="0"/>
                <a:ea typeface="Calibri" pitchFamily="34" charset="0"/>
                <a:cs typeface="Calibri" pitchFamily="34" charset="0"/>
              </a:rPr>
            </a:br>
            <a:r>
              <a:rPr lang="pl-PL" dirty="0" smtClean="0">
                <a:latin typeface="Times New Roman" pitchFamily="18" charset="0"/>
                <a:ea typeface="Calibri" pitchFamily="34" charset="0"/>
                <a:cs typeface="Calibri" pitchFamily="34" charset="0"/>
              </a:rPr>
              <a:t>i </a:t>
            </a:r>
            <a:r>
              <a:rPr lang="pl-PL" dirty="0">
                <a:latin typeface="Times New Roman" pitchFamily="18" charset="0"/>
                <a:ea typeface="Calibri" pitchFamily="34" charset="0"/>
                <a:cs typeface="Calibri" pitchFamily="34" charset="0"/>
              </a:rPr>
              <a:t>mienia, wykonywanie zabiegów kosmetycznych twarzy </a:t>
            </a:r>
            <a:r>
              <a:rPr lang="pl-PL" dirty="0" smtClean="0">
                <a:latin typeface="Times New Roman" pitchFamily="18" charset="0"/>
                <a:ea typeface="Calibri" pitchFamily="34" charset="0"/>
                <a:cs typeface="Calibri" pitchFamily="34" charset="0"/>
              </a:rPr>
              <a:t/>
            </a:r>
            <a:br>
              <a:rPr lang="pl-PL" dirty="0" smtClean="0">
                <a:latin typeface="Times New Roman" pitchFamily="18" charset="0"/>
                <a:ea typeface="Calibri" pitchFamily="34" charset="0"/>
                <a:cs typeface="Calibri" pitchFamily="34" charset="0"/>
              </a:rPr>
            </a:br>
            <a:r>
              <a:rPr lang="pl-PL" dirty="0" smtClean="0">
                <a:latin typeface="Times New Roman" pitchFamily="18" charset="0"/>
                <a:ea typeface="Calibri" pitchFamily="34" charset="0"/>
                <a:cs typeface="Calibri" pitchFamily="34" charset="0"/>
              </a:rPr>
              <a:t>oraz  </a:t>
            </a:r>
            <a:r>
              <a:rPr lang="pl-PL" dirty="0">
                <a:latin typeface="Times New Roman" pitchFamily="18" charset="0"/>
                <a:ea typeface="Calibri" pitchFamily="34" charset="0"/>
                <a:cs typeface="Calibri" pitchFamily="34" charset="0"/>
              </a:rPr>
              <a:t>diagnozowanie oraz naprawa elektrycznych i elektronicznych układów pojazdów samochodowych. </a:t>
            </a:r>
            <a:endParaRPr lang="pl-PL" sz="1600" dirty="0">
              <a:ea typeface="Calibri" pitchFamily="34" charset="0"/>
              <a:cs typeface="Calibri" pitchFamily="34"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15366"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 name="Prostokąt 18"/>
          <p:cNvSpPr/>
          <p:nvPr/>
        </p:nvSpPr>
        <p:spPr>
          <a:xfrm>
            <a:off x="539750" y="2276475"/>
            <a:ext cx="7956550" cy="2641600"/>
          </a:xfrm>
          <a:prstGeom prst="rect">
            <a:avLst/>
          </a:prstGeom>
        </p:spPr>
        <p:txBody>
          <a:bodyPr>
            <a:spAutoFit/>
          </a:bodyPr>
          <a:lstStyle/>
          <a:p>
            <a:pPr marL="819150" lvl="1" algn="just" fontAlgn="auto">
              <a:lnSpc>
                <a:spcPct val="115000"/>
              </a:lnSpc>
              <a:spcBef>
                <a:spcPts val="0"/>
              </a:spcBef>
              <a:spcAft>
                <a:spcPts val="0"/>
              </a:spcAft>
              <a:defRPr/>
            </a:pPr>
            <a:r>
              <a:rPr lang="pl-PL" dirty="0">
                <a:latin typeface="Times New Roman"/>
                <a:ea typeface="Calibri"/>
                <a:cs typeface="Times New Roman"/>
              </a:rPr>
              <a:t>Od roku szkolnego 2014/2015 realizowane są KKZ dla kwalifikacji: prowadzenie produkcji rolniczej, diagnozowanie i naprawa podzespołów </a:t>
            </a:r>
            <a:r>
              <a:rPr lang="pl-PL" dirty="0" smtClean="0">
                <a:latin typeface="Times New Roman"/>
                <a:ea typeface="Calibri"/>
                <a:cs typeface="Times New Roman"/>
              </a:rPr>
              <a:t/>
            </a:r>
            <a:br>
              <a:rPr lang="pl-PL" dirty="0" smtClean="0">
                <a:latin typeface="Times New Roman"/>
                <a:ea typeface="Calibri"/>
                <a:cs typeface="Times New Roman"/>
              </a:rPr>
            </a:br>
            <a:r>
              <a:rPr lang="pl-PL" dirty="0" smtClean="0">
                <a:latin typeface="Times New Roman"/>
                <a:ea typeface="Calibri"/>
                <a:cs typeface="Times New Roman"/>
              </a:rPr>
              <a:t>i </a:t>
            </a:r>
            <a:r>
              <a:rPr lang="pl-PL" dirty="0">
                <a:latin typeface="Times New Roman"/>
                <a:ea typeface="Calibri"/>
                <a:cs typeface="Times New Roman"/>
              </a:rPr>
              <a:t>zespołów pojazdów samochodowych, wykonywanie zabiegów kosmetycznych ciała, dłoni i stóp, prowadzenie rachunkowości, organizacja i prowadzenie kampanii reklamowej.  </a:t>
            </a:r>
            <a:endParaRPr lang="pl-PL" sz="1600" dirty="0">
              <a:latin typeface="+mn-lt"/>
              <a:ea typeface="Calibri"/>
              <a:cs typeface="Times New Roman"/>
            </a:endParaRPr>
          </a:p>
          <a:p>
            <a:pPr marL="800100" lvl="1" indent="-342900" algn="just" fontAlgn="auto">
              <a:lnSpc>
                <a:spcPct val="115000"/>
              </a:lnSpc>
              <a:spcBef>
                <a:spcPts val="0"/>
              </a:spcBef>
              <a:spcAft>
                <a:spcPts val="0"/>
              </a:spcAft>
              <a:buFont typeface="Wingdings"/>
              <a:buChar char=""/>
              <a:defRPr/>
            </a:pPr>
            <a:r>
              <a:rPr lang="pl-PL" dirty="0">
                <a:latin typeface="Times New Roman"/>
                <a:ea typeface="Calibri"/>
                <a:cs typeface="Times New Roman"/>
              </a:rPr>
              <a:t>Zespół Szkół Ponadgimnazjalnych w Brusach (ZSP w Brusach) - Uzupełnienie wykształcenia średniego dla absolwentów zasadniczych szkół zawodowych – LO dla Dorosłych</a:t>
            </a:r>
            <a:endParaRPr lang="pl-PL" sz="1600" dirty="0">
              <a:latin typeface="+mn-lt"/>
              <a:ea typeface="Calibri"/>
              <a:cs typeface="Times New Roman"/>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16390"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91" name="Prostokąt 18"/>
          <p:cNvSpPr>
            <a:spLocks noChangeArrowheads="1"/>
          </p:cNvSpPr>
          <p:nvPr/>
        </p:nvSpPr>
        <p:spPr bwMode="auto">
          <a:xfrm>
            <a:off x="539750" y="2276475"/>
            <a:ext cx="7956550" cy="4213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lnSpc>
                <a:spcPct val="115000"/>
              </a:lnSpc>
            </a:pPr>
            <a:r>
              <a:rPr lang="pl-PL">
                <a:solidFill>
                  <a:srgbClr val="00B0F0"/>
                </a:solidFill>
                <a:latin typeface="Times New Roman" pitchFamily="18" charset="0"/>
                <a:ea typeface="Calibri" pitchFamily="34" charset="0"/>
                <a:cs typeface="Times New Roman" pitchFamily="18" charset="0"/>
              </a:rPr>
              <a:t>Działanie: </a:t>
            </a:r>
            <a:r>
              <a:rPr lang="pl-PL">
                <a:latin typeface="Times New Roman" pitchFamily="18" charset="0"/>
                <a:ea typeface="Calibri" pitchFamily="34" charset="0"/>
                <a:cs typeface="Times New Roman" pitchFamily="18" charset="0"/>
              </a:rPr>
              <a:t>Rozwój e-learningu</a:t>
            </a:r>
            <a:endParaRPr lang="pl-PL" sz="1600">
              <a:ea typeface="Calibri" pitchFamily="34" charset="0"/>
              <a:cs typeface="Times New Roman" pitchFamily="18" charset="0"/>
            </a:endParaRPr>
          </a:p>
          <a:p>
            <a:pPr algn="just">
              <a:lnSpc>
                <a:spcPct val="115000"/>
              </a:lnSpc>
            </a:pPr>
            <a:r>
              <a:rPr lang="pl-PL">
                <a:latin typeface="Times New Roman" pitchFamily="18" charset="0"/>
                <a:ea typeface="Calibri" pitchFamily="34" charset="0"/>
                <a:cs typeface="Times New Roman" pitchFamily="18" charset="0"/>
              </a:rPr>
              <a:t>Realizacja:</a:t>
            </a:r>
            <a:endParaRPr lang="pl-PL" sz="1600">
              <a:ea typeface="Calibri" pitchFamily="34" charset="0"/>
              <a:cs typeface="Times New Roman" pitchFamily="18" charset="0"/>
            </a:endParaRPr>
          </a:p>
          <a:p>
            <a:pPr marL="800100" lvl="1" indent="-342900" algn="just">
              <a:lnSpc>
                <a:spcPct val="115000"/>
              </a:lnSpc>
              <a:buFont typeface="Wingdings" pitchFamily="2" charset="2"/>
              <a:buChar char=""/>
            </a:pPr>
            <a:r>
              <a:rPr lang="pl-PL">
                <a:latin typeface="Times New Roman" pitchFamily="18" charset="0"/>
                <a:ea typeface="Calibri" pitchFamily="34" charset="0"/>
                <a:cs typeface="Times New Roman" pitchFamily="18" charset="0"/>
              </a:rPr>
              <a:t>CKZiU - Udział w programie realizowanym przez Krajowy Ośrodek Wspierania Edukacji Zawodowej i Ustawicznej w ramach projektu „Model systemu wdrażania i upowszechniania kształcenia na odległość w uczeniu się przez całe życie”, gdzie 3 nauczycieli brało udział w szkoleniach dotyczących „Doskonalenia kadry KNO”. Udział placówki w projekcie KOWEZiU pozwolił na zapoznanie się z zasadami oraz sposobem realizacji tej formy kształcenia przez nauczycieli CKZiU. Ta forma nauczania stosowana była również jako metoda wspomagająca w kształceniu zaocznym w zawodzie technik informatyk</a:t>
            </a:r>
            <a:endParaRPr lang="pl-PL" sz="1600">
              <a:ea typeface="Calibri" pitchFamily="34" charset="0"/>
              <a:cs typeface="Times New Roman" pitchFamily="18" charset="0"/>
            </a:endParaRPr>
          </a:p>
          <a:p>
            <a:pPr marL="800100" lvl="1" indent="-342900" algn="just">
              <a:lnSpc>
                <a:spcPct val="115000"/>
              </a:lnSpc>
              <a:buFont typeface="Wingdings" pitchFamily="2" charset="2"/>
              <a:buChar char=""/>
            </a:pPr>
            <a:r>
              <a:rPr lang="pl-PL">
                <a:latin typeface="Times New Roman" pitchFamily="18" charset="0"/>
                <a:ea typeface="Calibri" pitchFamily="34" charset="0"/>
                <a:cs typeface="Times New Roman" pitchFamily="18" charset="0"/>
              </a:rPr>
              <a:t>ZSP w Brusach - Wsparcie dla osób długotrwale bezrobotnych z udziałem osób niepełnosprawnych</a:t>
            </a:r>
            <a:endParaRPr lang="pl-PL" sz="160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17414"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415" name="Prostokąt 18"/>
          <p:cNvSpPr>
            <a:spLocks noChangeArrowheads="1"/>
          </p:cNvSpPr>
          <p:nvPr/>
        </p:nvSpPr>
        <p:spPr bwMode="auto">
          <a:xfrm>
            <a:off x="539750" y="2276475"/>
            <a:ext cx="7956550" cy="391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lnSpc>
                <a:spcPct val="115000"/>
              </a:lnSpc>
            </a:pPr>
            <a:r>
              <a:rPr lang="pl-PL" dirty="0">
                <a:solidFill>
                  <a:srgbClr val="00B0F0"/>
                </a:solidFill>
                <a:latin typeface="Times New Roman" pitchFamily="18" charset="0"/>
                <a:ea typeface="Calibri" pitchFamily="34" charset="0"/>
                <a:cs typeface="Times New Roman" pitchFamily="18" charset="0"/>
              </a:rPr>
              <a:t>Działanie: </a:t>
            </a:r>
            <a:r>
              <a:rPr lang="pl-PL" dirty="0">
                <a:latin typeface="Times New Roman" pitchFamily="18" charset="0"/>
                <a:ea typeface="Calibri" pitchFamily="34" charset="0"/>
                <a:cs typeface="Times New Roman" pitchFamily="18" charset="0"/>
              </a:rPr>
              <a:t>Przeprowadzanie cyklicznych warsztatów dokształcających nauczycieli </a:t>
            </a:r>
            <a:r>
              <a:rPr lang="pl-PL" dirty="0" smtClean="0">
                <a:latin typeface="Times New Roman" pitchFamily="18" charset="0"/>
                <a:ea typeface="Calibri" pitchFamily="34" charset="0"/>
                <a:cs typeface="Times New Roman" pitchFamily="18" charset="0"/>
              </a:rPr>
              <a:t/>
            </a:r>
            <a:br>
              <a:rPr lang="pl-PL" dirty="0" smtClean="0">
                <a:latin typeface="Times New Roman" pitchFamily="18" charset="0"/>
                <a:ea typeface="Calibri" pitchFamily="34" charset="0"/>
                <a:cs typeface="Times New Roman" pitchFamily="18" charset="0"/>
              </a:rPr>
            </a:br>
            <a:r>
              <a:rPr lang="pl-PL" dirty="0" smtClean="0">
                <a:latin typeface="Times New Roman" pitchFamily="18" charset="0"/>
                <a:ea typeface="Calibri" pitchFamily="34" charset="0"/>
                <a:cs typeface="Times New Roman" pitchFamily="18" charset="0"/>
              </a:rPr>
              <a:t>w </a:t>
            </a:r>
            <a:r>
              <a:rPr lang="pl-PL" dirty="0">
                <a:latin typeface="Times New Roman" pitchFamily="18" charset="0"/>
                <a:ea typeface="Calibri" pitchFamily="34" charset="0"/>
                <a:cs typeface="Times New Roman" pitchFamily="18" charset="0"/>
              </a:rPr>
              <a:t>oparciu np. o CEN w Gdańsku</a:t>
            </a:r>
            <a:endParaRPr lang="pl-PL" sz="1600" dirty="0">
              <a:ea typeface="Calibri" pitchFamily="34" charset="0"/>
              <a:cs typeface="Times New Roman" pitchFamily="18" charset="0"/>
            </a:endParaRPr>
          </a:p>
          <a:p>
            <a:pPr algn="just">
              <a:lnSpc>
                <a:spcPct val="115000"/>
              </a:lnSpc>
            </a:pPr>
            <a:r>
              <a:rPr lang="pl-PL" dirty="0">
                <a:latin typeface="Times New Roman" pitchFamily="18" charset="0"/>
                <a:ea typeface="Calibri" pitchFamily="34" charset="0"/>
                <a:cs typeface="Times New Roman" pitchFamily="18" charset="0"/>
              </a:rPr>
              <a:t>Realizacja:</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Zespół Szkół w Chojnicach (ZS w Chojnicach) - Warsztaty dla nauczycieli w ramach Wewnątrzszkolnego Doskonalenia Nauczycieli. Tematyka: „Efektywne zasoby nauczycielskie”, „Indywidualizacja procesu nauczania”, „Budowa systemu pomocy psychologiczno-pedagogicznej dla ucznia zagrożonego niedostosowaniem i niedostosowanego społecznie”</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err="1">
                <a:latin typeface="Times New Roman" pitchFamily="18" charset="0"/>
                <a:ea typeface="Calibri" pitchFamily="34" charset="0"/>
                <a:cs typeface="Times New Roman" pitchFamily="18" charset="0"/>
              </a:rPr>
              <a:t>CKZiU</a:t>
            </a:r>
            <a:r>
              <a:rPr lang="pl-PL" dirty="0">
                <a:latin typeface="Times New Roman" pitchFamily="18" charset="0"/>
                <a:ea typeface="Calibri" pitchFamily="34" charset="0"/>
                <a:cs typeface="Times New Roman" pitchFamily="18" charset="0"/>
              </a:rPr>
              <a:t> – Ośrodek Doskonalenia Nauczycieli przy </a:t>
            </a:r>
            <a:r>
              <a:rPr lang="pl-PL" dirty="0" err="1">
                <a:latin typeface="Times New Roman" pitchFamily="18" charset="0"/>
                <a:ea typeface="Calibri" pitchFamily="34" charset="0"/>
                <a:cs typeface="Times New Roman" pitchFamily="18" charset="0"/>
              </a:rPr>
              <a:t>CKZiU</a:t>
            </a:r>
            <a:r>
              <a:rPr lang="pl-PL" dirty="0">
                <a:latin typeface="Times New Roman" pitchFamily="18" charset="0"/>
                <a:ea typeface="Calibri" pitchFamily="34" charset="0"/>
                <a:cs typeface="Times New Roman" pitchFamily="18" charset="0"/>
              </a:rPr>
              <a:t> prowadził cykl warsztatów i konferencji dla nauczycieli przedmiotów maturalnych </a:t>
            </a:r>
            <a:r>
              <a:rPr lang="pl-PL" dirty="0" smtClean="0">
                <a:latin typeface="Times New Roman" pitchFamily="18" charset="0"/>
                <a:ea typeface="Calibri" pitchFamily="34" charset="0"/>
                <a:cs typeface="Times New Roman" pitchFamily="18" charset="0"/>
              </a:rPr>
              <a:t/>
            </a:r>
            <a:br>
              <a:rPr lang="pl-PL" dirty="0" smtClean="0">
                <a:latin typeface="Times New Roman" pitchFamily="18" charset="0"/>
                <a:ea typeface="Calibri" pitchFamily="34" charset="0"/>
                <a:cs typeface="Times New Roman" pitchFamily="18" charset="0"/>
              </a:rPr>
            </a:br>
            <a:r>
              <a:rPr lang="pl-PL" dirty="0" smtClean="0">
                <a:latin typeface="Times New Roman" pitchFamily="18" charset="0"/>
                <a:ea typeface="Calibri" pitchFamily="34" charset="0"/>
                <a:cs typeface="Times New Roman" pitchFamily="18" charset="0"/>
              </a:rPr>
              <a:t>w </a:t>
            </a:r>
            <a:r>
              <a:rPr lang="pl-PL" dirty="0">
                <a:latin typeface="Times New Roman" pitchFamily="18" charset="0"/>
                <a:ea typeface="Calibri" pitchFamily="34" charset="0"/>
                <a:cs typeface="Times New Roman" pitchFamily="18" charset="0"/>
              </a:rPr>
              <a:t>temacie „Matura 2015 – nowa formuła egzaminu”. Placówka uczestniczy w szkoleniach i warsztatach organizowanych przez  CEN w Gdańsku</a:t>
            </a:r>
            <a:endParaRPr lang="pl-PL" sz="1600" dirty="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18438"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8439" name="Prostokąt 18"/>
          <p:cNvSpPr>
            <a:spLocks noChangeArrowheads="1"/>
          </p:cNvSpPr>
          <p:nvPr/>
        </p:nvSpPr>
        <p:spPr bwMode="auto">
          <a:xfrm>
            <a:off x="539750" y="2276475"/>
            <a:ext cx="7956550" cy="2003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Zespół Szkół Ponadgimnazjalnych w Malachinie (ZSP w Malachinie) - Udział nauczycieli w proponowanych przez CEN konferencjach</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Technikum nr 2 w Chojnicach (T2 w Chojnicach) - W szkole odbywają się spotkania w ramach funkcjonowania Sieci Dyrektorów szkół ponadgimnazjalnych</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ZSP w Brusach - Kurs dokształcający dla nauczycieli regionalistów</a:t>
            </a:r>
            <a:endParaRPr lang="pl-PL" sz="1600" dirty="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19462"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463" name="Prostokąt 18"/>
          <p:cNvSpPr>
            <a:spLocks noChangeArrowheads="1"/>
          </p:cNvSpPr>
          <p:nvPr/>
        </p:nvSpPr>
        <p:spPr bwMode="auto">
          <a:xfrm>
            <a:off x="539750" y="2276475"/>
            <a:ext cx="7956550" cy="2322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lnSpc>
                <a:spcPct val="115000"/>
              </a:lnSpc>
            </a:pPr>
            <a:r>
              <a:rPr lang="pl-PL" dirty="0">
                <a:solidFill>
                  <a:srgbClr val="C00000"/>
                </a:solidFill>
                <a:latin typeface="Times New Roman" pitchFamily="18" charset="0"/>
                <a:ea typeface="Calibri" pitchFamily="34" charset="0"/>
                <a:cs typeface="Times New Roman" pitchFamily="18" charset="0"/>
              </a:rPr>
              <a:t>Cel średniookresowy: </a:t>
            </a:r>
            <a:r>
              <a:rPr lang="pl-PL" dirty="0">
                <a:latin typeface="Times New Roman" pitchFamily="18" charset="0"/>
                <a:ea typeface="Calibri" pitchFamily="34" charset="0"/>
                <a:cs typeface="Times New Roman" pitchFamily="18" charset="0"/>
              </a:rPr>
              <a:t>Podniesienie poziomu edukacji ponadgimnazjalnej, </a:t>
            </a:r>
            <a:r>
              <a:rPr lang="pl-PL" dirty="0" smtClean="0">
                <a:latin typeface="Times New Roman" pitchFamily="18" charset="0"/>
                <a:ea typeface="Calibri" pitchFamily="34" charset="0"/>
                <a:cs typeface="Times New Roman" pitchFamily="18" charset="0"/>
              </a:rPr>
              <a:t/>
            </a:r>
            <a:br>
              <a:rPr lang="pl-PL" dirty="0" smtClean="0">
                <a:latin typeface="Times New Roman" pitchFamily="18" charset="0"/>
                <a:ea typeface="Calibri" pitchFamily="34" charset="0"/>
                <a:cs typeface="Times New Roman" pitchFamily="18" charset="0"/>
              </a:rPr>
            </a:br>
            <a:r>
              <a:rPr lang="pl-PL" dirty="0" smtClean="0">
                <a:latin typeface="Times New Roman" pitchFamily="18" charset="0"/>
                <a:ea typeface="Calibri" pitchFamily="34" charset="0"/>
                <a:cs typeface="Times New Roman" pitchFamily="18" charset="0"/>
              </a:rPr>
              <a:t>a </a:t>
            </a:r>
            <a:r>
              <a:rPr lang="pl-PL" dirty="0">
                <a:latin typeface="Times New Roman" pitchFamily="18" charset="0"/>
                <a:ea typeface="Calibri" pitchFamily="34" charset="0"/>
                <a:cs typeface="Times New Roman" pitchFamily="18" charset="0"/>
              </a:rPr>
              <a:t>szczególnie zawodowej i dopasowanie kształcenia do potrzeb biznesu w regionie</a:t>
            </a:r>
            <a:endParaRPr lang="pl-PL" sz="1600" dirty="0">
              <a:ea typeface="Calibri" pitchFamily="34" charset="0"/>
              <a:cs typeface="Times New Roman" pitchFamily="18" charset="0"/>
            </a:endParaRPr>
          </a:p>
          <a:p>
            <a:pPr algn="just">
              <a:lnSpc>
                <a:spcPct val="115000"/>
              </a:lnSpc>
            </a:pPr>
            <a:r>
              <a:rPr lang="pl-PL" dirty="0">
                <a:solidFill>
                  <a:srgbClr val="00B0F0"/>
                </a:solidFill>
                <a:latin typeface="Times New Roman" pitchFamily="18" charset="0"/>
                <a:ea typeface="Calibri" pitchFamily="34" charset="0"/>
                <a:cs typeface="Times New Roman" pitchFamily="18" charset="0"/>
              </a:rPr>
              <a:t>Działanie: </a:t>
            </a:r>
            <a:r>
              <a:rPr lang="pl-PL" dirty="0">
                <a:latin typeface="Times New Roman" pitchFamily="18" charset="0"/>
                <a:ea typeface="Calibri" pitchFamily="34" charset="0"/>
                <a:cs typeface="Times New Roman" pitchFamily="18" charset="0"/>
              </a:rPr>
              <a:t>Analiza rzeczywistych potrzeb kształcenia zawodowego i zmiana kierunków kształcenia w szkołach zawodowych</a:t>
            </a:r>
            <a:endParaRPr lang="pl-PL" sz="1600" dirty="0">
              <a:ea typeface="Calibri" pitchFamily="34" charset="0"/>
              <a:cs typeface="Times New Roman" pitchFamily="18" charset="0"/>
            </a:endParaRPr>
          </a:p>
          <a:p>
            <a:pPr algn="just">
              <a:lnSpc>
                <a:spcPct val="115000"/>
              </a:lnSpc>
            </a:pPr>
            <a:r>
              <a:rPr lang="pl-PL" dirty="0">
                <a:latin typeface="Times New Roman" pitchFamily="18" charset="0"/>
                <a:ea typeface="Calibri" pitchFamily="34" charset="0"/>
                <a:cs typeface="Times New Roman" pitchFamily="18" charset="0"/>
              </a:rPr>
              <a:t>Realizacja:</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ZS w Chojnicach - Przeprowadzono ankietę wśród uczniów klas trzecich gimnazjum dot. preferencji zawodowych</a:t>
            </a:r>
            <a:endParaRPr lang="pl-PL" sz="1600" dirty="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20486"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487" name="Prostokąt 18"/>
          <p:cNvSpPr>
            <a:spLocks noChangeArrowheads="1"/>
          </p:cNvSpPr>
          <p:nvPr/>
        </p:nvSpPr>
        <p:spPr bwMode="auto">
          <a:xfrm>
            <a:off x="539750" y="2276475"/>
            <a:ext cx="7956550" cy="2620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Zespół Szkół Ponadgimnazjalnych nr 2 w Chojnicach (ZSP2 w Chojnicach) - Współpraca z zakładami pracy (organizowanie spotkań </a:t>
            </a:r>
            <a:r>
              <a:rPr lang="pl-PL" dirty="0" smtClean="0">
                <a:latin typeface="Times New Roman" pitchFamily="18" charset="0"/>
                <a:ea typeface="Calibri" pitchFamily="34" charset="0"/>
                <a:cs typeface="Times New Roman" pitchFamily="18" charset="0"/>
              </a:rPr>
              <a:t/>
            </a:r>
            <a:br>
              <a:rPr lang="pl-PL" dirty="0" smtClean="0">
                <a:latin typeface="Times New Roman" pitchFamily="18" charset="0"/>
                <a:ea typeface="Calibri" pitchFamily="34" charset="0"/>
                <a:cs typeface="Times New Roman" pitchFamily="18" charset="0"/>
              </a:rPr>
            </a:br>
            <a:r>
              <a:rPr lang="pl-PL" dirty="0" smtClean="0">
                <a:latin typeface="Times New Roman" pitchFamily="18" charset="0"/>
                <a:ea typeface="Calibri" pitchFamily="34" charset="0"/>
                <a:cs typeface="Times New Roman" pitchFamily="18" charset="0"/>
              </a:rPr>
              <a:t>z </a:t>
            </a:r>
            <a:r>
              <a:rPr lang="pl-PL" dirty="0">
                <a:latin typeface="Times New Roman" pitchFamily="18" charset="0"/>
                <a:ea typeface="Calibri" pitchFamily="34" charset="0"/>
                <a:cs typeface="Times New Roman" pitchFamily="18" charset="0"/>
              </a:rPr>
              <a:t>przedstawicielami zakładów pracy celem omówienia zapotrzebowania na uczniów w poszczególnych zawodach); współpraca z Powiatowym Urzędem Pracy (analizowanie losów absolwentów szkoły </a:t>
            </a:r>
            <a:r>
              <a:rPr lang="pl-PL" dirty="0" smtClean="0">
                <a:latin typeface="Times New Roman" pitchFamily="18" charset="0"/>
                <a:ea typeface="Calibri" pitchFamily="34" charset="0"/>
                <a:cs typeface="Times New Roman" pitchFamily="18" charset="0"/>
              </a:rPr>
              <a:t/>
            </a:r>
            <a:br>
              <a:rPr lang="pl-PL" dirty="0" smtClean="0">
                <a:latin typeface="Times New Roman" pitchFamily="18" charset="0"/>
                <a:ea typeface="Calibri" pitchFamily="34" charset="0"/>
                <a:cs typeface="Times New Roman" pitchFamily="18" charset="0"/>
              </a:rPr>
            </a:br>
            <a:r>
              <a:rPr lang="pl-PL" dirty="0" smtClean="0">
                <a:latin typeface="Times New Roman" pitchFamily="18" charset="0"/>
                <a:ea typeface="Calibri" pitchFamily="34" charset="0"/>
                <a:cs typeface="Times New Roman" pitchFamily="18" charset="0"/>
              </a:rPr>
              <a:t>oraz  </a:t>
            </a:r>
            <a:r>
              <a:rPr lang="pl-PL" dirty="0">
                <a:latin typeface="Times New Roman" pitchFamily="18" charset="0"/>
                <a:ea typeface="Calibri" pitchFamily="34" charset="0"/>
                <a:cs typeface="Times New Roman" pitchFamily="18" charset="0"/>
              </a:rPr>
              <a:t>analizowanie liczby absolwentów zarejestrowanych jako bezrobotnych); współpraca z uczniami na etapie Gimnazjum (rozeznanie potrzeb dalszego rozwoju uczniów)</a:t>
            </a:r>
            <a:endParaRPr lang="pl-PL" sz="1600" dirty="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54087"/>
          </a:xfrm>
          <a:prstGeom prst="rect">
            <a:avLst/>
          </a:prstGeom>
        </p:spPr>
        <p:txBody>
          <a:bodyPr>
            <a:spAutoFit/>
          </a:bodyPr>
          <a:lstStyle/>
          <a:p>
            <a:pPr fontAlgn="auto">
              <a:spcBef>
                <a:spcPts val="0"/>
              </a:spcBef>
              <a:spcAft>
                <a:spcPts val="0"/>
              </a:spcAft>
              <a:defRPr/>
            </a:pPr>
            <a:r>
              <a:rPr lang="pl-PL" sz="28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1: Zwiększenie znaczenia funkcji turystycznej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3078"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79" name="Prostokąt 18"/>
          <p:cNvSpPr>
            <a:spLocks noChangeArrowheads="1"/>
          </p:cNvSpPr>
          <p:nvPr/>
        </p:nvSpPr>
        <p:spPr bwMode="auto">
          <a:xfrm>
            <a:off x="539750" y="2276475"/>
            <a:ext cx="7956550" cy="2516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lnSpc>
                <a:spcPct val="115000"/>
              </a:lnSpc>
            </a:pPr>
            <a:r>
              <a:rPr lang="pl-PL" dirty="0">
                <a:solidFill>
                  <a:srgbClr val="C00000"/>
                </a:solidFill>
                <a:latin typeface="Times New Roman" pitchFamily="18" charset="0"/>
                <a:ea typeface="Calibri" pitchFamily="34" charset="0"/>
                <a:cs typeface="Times New Roman" pitchFamily="18" charset="0"/>
              </a:rPr>
              <a:t>Cel średniookresowy: </a:t>
            </a:r>
            <a:r>
              <a:rPr lang="pl-PL" dirty="0">
                <a:latin typeface="Times New Roman" pitchFamily="18" charset="0"/>
                <a:ea typeface="Calibri" pitchFamily="34" charset="0"/>
                <a:cs typeface="Times New Roman" pitchFamily="18" charset="0"/>
              </a:rPr>
              <a:t>Rozwój systemów zarządzania turystyką i sprzedaży pakietów turystycznych</a:t>
            </a:r>
            <a:endParaRPr lang="pl-PL" sz="1600" dirty="0">
              <a:ea typeface="Calibri" pitchFamily="34" charset="0"/>
              <a:cs typeface="Times New Roman" pitchFamily="18" charset="0"/>
            </a:endParaRPr>
          </a:p>
          <a:p>
            <a:pPr algn="just">
              <a:lnSpc>
                <a:spcPct val="115000"/>
              </a:lnSpc>
            </a:pPr>
            <a:r>
              <a:rPr lang="pl-PL" dirty="0">
                <a:solidFill>
                  <a:srgbClr val="00B0F0"/>
                </a:solidFill>
                <a:latin typeface="Times New Roman" pitchFamily="18" charset="0"/>
                <a:ea typeface="Calibri" pitchFamily="34" charset="0"/>
                <a:cs typeface="Times New Roman" pitchFamily="18" charset="0"/>
              </a:rPr>
              <a:t>Działanie: </a:t>
            </a:r>
            <a:r>
              <a:rPr lang="pl-PL" dirty="0">
                <a:latin typeface="Times New Roman" pitchFamily="18" charset="0"/>
                <a:ea typeface="Calibri" pitchFamily="34" charset="0"/>
                <a:cs typeface="Times New Roman" pitchFamily="18" charset="0"/>
              </a:rPr>
              <a:t>Inspirowanie  tworzenia systemów sprzedaży pakietów turystycznych poza obszarem powiatu </a:t>
            </a:r>
            <a:endParaRPr lang="pl-PL" sz="1600" dirty="0">
              <a:ea typeface="Calibri" pitchFamily="34" charset="0"/>
              <a:cs typeface="Times New Roman" pitchFamily="18" charset="0"/>
            </a:endParaRPr>
          </a:p>
          <a:p>
            <a:pPr algn="just">
              <a:lnSpc>
                <a:spcPct val="115000"/>
              </a:lnSpc>
            </a:pPr>
            <a:r>
              <a:rPr lang="pl-PL" dirty="0">
                <a:latin typeface="Times New Roman" pitchFamily="18" charset="0"/>
                <a:ea typeface="Calibri" pitchFamily="34" charset="0"/>
                <a:cs typeface="Times New Roman" pitchFamily="18" charset="0"/>
              </a:rPr>
              <a:t>Realizacja:</a:t>
            </a:r>
            <a:endParaRPr lang="pl-PL" sz="1600" dirty="0">
              <a:ea typeface="Calibri" pitchFamily="34" charset="0"/>
              <a:cs typeface="Times New Roman" pitchFamily="18" charset="0"/>
            </a:endParaRPr>
          </a:p>
          <a:p>
            <a:pPr marL="742950" lvl="1" indent="-285750" algn="just">
              <a:buFont typeface="Wingdings" pitchFamily="2" charset="2"/>
              <a:buChar char="v"/>
            </a:pPr>
            <a:r>
              <a:rPr lang="pl-PL" dirty="0">
                <a:latin typeface="Times New Roman" pitchFamily="18" charset="0"/>
                <a:ea typeface="Calibri" pitchFamily="34" charset="0"/>
                <a:cs typeface="Calibri" pitchFamily="34" charset="0"/>
              </a:rPr>
              <a:t>W ramach projektu „Wsparcie organizacji Klastra Turystycznego </a:t>
            </a:r>
            <a:r>
              <a:rPr lang="pl-PL" dirty="0" smtClean="0">
                <a:latin typeface="Times New Roman" pitchFamily="18" charset="0"/>
                <a:ea typeface="Calibri" pitchFamily="34" charset="0"/>
                <a:cs typeface="Calibri" pitchFamily="34" charset="0"/>
              </a:rPr>
              <a:t/>
            </a:r>
            <a:br>
              <a:rPr lang="pl-PL" dirty="0" smtClean="0">
                <a:latin typeface="Times New Roman" pitchFamily="18" charset="0"/>
                <a:ea typeface="Calibri" pitchFamily="34" charset="0"/>
                <a:cs typeface="Calibri" pitchFamily="34" charset="0"/>
              </a:rPr>
            </a:br>
            <a:r>
              <a:rPr lang="pl-PL" dirty="0" smtClean="0">
                <a:latin typeface="Times New Roman" pitchFamily="18" charset="0"/>
                <a:ea typeface="Calibri" pitchFamily="34" charset="0"/>
                <a:cs typeface="Calibri" pitchFamily="34" charset="0"/>
              </a:rPr>
              <a:t>w </a:t>
            </a:r>
            <a:r>
              <a:rPr lang="pl-PL" dirty="0">
                <a:latin typeface="Times New Roman" pitchFamily="18" charset="0"/>
                <a:ea typeface="Calibri" pitchFamily="34" charset="0"/>
                <a:cs typeface="Calibri" pitchFamily="34" charset="0"/>
              </a:rPr>
              <a:t>Subregionie Południowym” opracowano Strategię rozwoju Klastra wraz </a:t>
            </a:r>
            <a:r>
              <a:rPr lang="pl-PL" dirty="0" smtClean="0">
                <a:latin typeface="Times New Roman" pitchFamily="18" charset="0"/>
                <a:ea typeface="Calibri" pitchFamily="34" charset="0"/>
                <a:cs typeface="Calibri" pitchFamily="34" charset="0"/>
              </a:rPr>
              <a:t/>
            </a:r>
            <a:br>
              <a:rPr lang="pl-PL" dirty="0" smtClean="0">
                <a:latin typeface="Times New Roman" pitchFamily="18" charset="0"/>
                <a:ea typeface="Calibri" pitchFamily="34" charset="0"/>
                <a:cs typeface="Calibri" pitchFamily="34" charset="0"/>
              </a:rPr>
            </a:br>
            <a:r>
              <a:rPr lang="pl-PL" dirty="0" smtClean="0">
                <a:latin typeface="Times New Roman" pitchFamily="18" charset="0"/>
                <a:ea typeface="Calibri" pitchFamily="34" charset="0"/>
                <a:cs typeface="Calibri" pitchFamily="34" charset="0"/>
              </a:rPr>
              <a:t>z </a:t>
            </a:r>
            <a:r>
              <a:rPr lang="pl-PL" dirty="0">
                <a:latin typeface="Times New Roman" pitchFamily="18" charset="0"/>
                <a:ea typeface="Calibri" pitchFamily="34" charset="0"/>
                <a:cs typeface="Calibri" pitchFamily="34" charset="0"/>
              </a:rPr>
              <a:t>audytem turystycznym, w tym pakiety turystyczne</a:t>
            </a:r>
            <a:endParaRPr lang="pl-PL" dirty="0"/>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21510"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1511" name="Prostokąt 18"/>
          <p:cNvSpPr>
            <a:spLocks noChangeArrowheads="1"/>
          </p:cNvSpPr>
          <p:nvPr/>
        </p:nvSpPr>
        <p:spPr bwMode="auto">
          <a:xfrm>
            <a:off x="539750" y="2276475"/>
            <a:ext cx="7956550" cy="2620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800100" lvl="1" indent="-342900" algn="just">
              <a:lnSpc>
                <a:spcPct val="115000"/>
              </a:lnSpc>
              <a:buFont typeface="Wingdings" pitchFamily="2" charset="2"/>
              <a:buChar char=""/>
            </a:pPr>
            <a:r>
              <a:rPr lang="pl-PL" dirty="0" err="1">
                <a:latin typeface="Times New Roman" pitchFamily="18" charset="0"/>
                <a:ea typeface="Calibri" pitchFamily="34" charset="0"/>
                <a:cs typeface="Times New Roman" pitchFamily="18" charset="0"/>
              </a:rPr>
              <a:t>CKZiU</a:t>
            </a:r>
            <a:r>
              <a:rPr lang="pl-PL" dirty="0">
                <a:latin typeface="Times New Roman" pitchFamily="18" charset="0"/>
                <a:ea typeface="Calibri" pitchFamily="34" charset="0"/>
                <a:cs typeface="Times New Roman" pitchFamily="18" charset="0"/>
              </a:rPr>
              <a:t> - Prowadząc analizę potrzeb i zmian w kształceniu zawodowym placówka uruchomiła Kwalifikacyjne Kursy Zawodowe w 2013 r. – </a:t>
            </a:r>
            <a:r>
              <a:rPr lang="pl-PL" dirty="0" smtClean="0">
                <a:latin typeface="Times New Roman" pitchFamily="18" charset="0"/>
                <a:ea typeface="Calibri" pitchFamily="34" charset="0"/>
                <a:cs typeface="Times New Roman" pitchFamily="18" charset="0"/>
              </a:rPr>
              <a:t/>
            </a:r>
            <a:br>
              <a:rPr lang="pl-PL" dirty="0" smtClean="0">
                <a:latin typeface="Times New Roman" pitchFamily="18" charset="0"/>
                <a:ea typeface="Calibri" pitchFamily="34" charset="0"/>
                <a:cs typeface="Times New Roman" pitchFamily="18" charset="0"/>
              </a:rPr>
            </a:br>
            <a:r>
              <a:rPr lang="pl-PL" dirty="0" smtClean="0">
                <a:latin typeface="Times New Roman" pitchFamily="18" charset="0"/>
                <a:ea typeface="Calibri" pitchFamily="34" charset="0"/>
                <a:cs typeface="Times New Roman" pitchFamily="18" charset="0"/>
              </a:rPr>
              <a:t>w </a:t>
            </a:r>
            <a:r>
              <a:rPr lang="pl-PL" dirty="0">
                <a:latin typeface="Times New Roman" pitchFamily="18" charset="0"/>
                <a:ea typeface="Calibri" pitchFamily="34" charset="0"/>
                <a:cs typeface="Times New Roman" pitchFamily="18" charset="0"/>
              </a:rPr>
              <a:t>trzech kwalifikacjach, natomiast w roku 2014 w sześciu kwalifikacjach; Kolejnym krokiem jest  uruchomienie nowego zawodu w naszym powiecie, tj. technika pojazdów samochodowych (poczyniono w tym zakresie pierwsze kroki i uzyskano  pozytywne  opinie: Pomorskiej Wojewódzkiej Rady Zatrudnienia w Gdańsku oraz Powiatowej Rady Rynku Pracy </a:t>
            </a:r>
            <a:r>
              <a:rPr lang="pl-PL" dirty="0" smtClean="0">
                <a:latin typeface="Times New Roman" pitchFamily="18" charset="0"/>
                <a:ea typeface="Calibri" pitchFamily="34" charset="0"/>
                <a:cs typeface="Times New Roman" pitchFamily="18" charset="0"/>
              </a:rPr>
              <a:t/>
            </a:r>
            <a:br>
              <a:rPr lang="pl-PL" dirty="0" smtClean="0">
                <a:latin typeface="Times New Roman" pitchFamily="18" charset="0"/>
                <a:ea typeface="Calibri" pitchFamily="34" charset="0"/>
                <a:cs typeface="Times New Roman" pitchFamily="18" charset="0"/>
              </a:rPr>
            </a:br>
            <a:r>
              <a:rPr lang="pl-PL" dirty="0" smtClean="0">
                <a:latin typeface="Times New Roman" pitchFamily="18" charset="0"/>
                <a:ea typeface="Calibri" pitchFamily="34" charset="0"/>
                <a:cs typeface="Times New Roman" pitchFamily="18" charset="0"/>
              </a:rPr>
              <a:t>w </a:t>
            </a:r>
            <a:r>
              <a:rPr lang="pl-PL" dirty="0">
                <a:latin typeface="Times New Roman" pitchFamily="18" charset="0"/>
                <a:ea typeface="Calibri" pitchFamily="34" charset="0"/>
                <a:cs typeface="Times New Roman" pitchFamily="18" charset="0"/>
              </a:rPr>
              <a:t>Chojnicach</a:t>
            </a:r>
            <a:endParaRPr lang="pl-PL" sz="1600" dirty="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22534"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2535" name="Prostokąt 18"/>
          <p:cNvSpPr>
            <a:spLocks noChangeArrowheads="1"/>
          </p:cNvSpPr>
          <p:nvPr/>
        </p:nvSpPr>
        <p:spPr bwMode="auto">
          <a:xfrm>
            <a:off x="539750" y="2276475"/>
            <a:ext cx="7956550" cy="359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ZSP w Malachinie - Wykorzystano  następujące narzędzia celem określenia potrzeb rynku lokalnego dotyczącego kierunków kształcenia: ankiety, wywiady, rozmowy indywidualne: z rodzicami, pracodawcami, uczniami, dyrektorami szkół gimnazjalnych, dni otwarte szkoły, promocja szkoły </a:t>
            </a:r>
            <a:r>
              <a:rPr lang="pl-PL" dirty="0" smtClean="0">
                <a:latin typeface="Times New Roman" pitchFamily="18" charset="0"/>
                <a:ea typeface="Calibri" pitchFamily="34" charset="0"/>
                <a:cs typeface="Times New Roman" pitchFamily="18" charset="0"/>
              </a:rPr>
              <a:t/>
            </a:r>
            <a:br>
              <a:rPr lang="pl-PL" dirty="0" smtClean="0">
                <a:latin typeface="Times New Roman" pitchFamily="18" charset="0"/>
                <a:ea typeface="Calibri" pitchFamily="34" charset="0"/>
                <a:cs typeface="Times New Roman" pitchFamily="18" charset="0"/>
              </a:rPr>
            </a:br>
            <a:r>
              <a:rPr lang="pl-PL" dirty="0" smtClean="0">
                <a:latin typeface="Times New Roman" pitchFamily="18" charset="0"/>
                <a:ea typeface="Calibri" pitchFamily="34" charset="0"/>
                <a:cs typeface="Times New Roman" pitchFamily="18" charset="0"/>
              </a:rPr>
              <a:t>w </a:t>
            </a:r>
            <a:r>
              <a:rPr lang="pl-PL" dirty="0">
                <a:latin typeface="Times New Roman" pitchFamily="18" charset="0"/>
                <a:ea typeface="Calibri" pitchFamily="34" charset="0"/>
                <a:cs typeface="Times New Roman" pitchFamily="18" charset="0"/>
              </a:rPr>
              <a:t>środowisku lokalnym, spotkania z uczniami trzecich klas gimnazjów</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Technikum nr 3 w Chojnicach (T3 w Chojnicach) - Potrzeby kształcenia zawodowego i zmiany kierunków kształcenia analizowane były w oparciu </a:t>
            </a:r>
            <a:r>
              <a:rPr lang="pl-PL" dirty="0" smtClean="0">
                <a:latin typeface="Times New Roman" pitchFamily="18" charset="0"/>
                <a:ea typeface="Calibri" pitchFamily="34" charset="0"/>
                <a:cs typeface="Times New Roman" pitchFamily="18" charset="0"/>
              </a:rPr>
              <a:t/>
            </a:r>
            <a:br>
              <a:rPr lang="pl-PL" dirty="0" smtClean="0">
                <a:latin typeface="Times New Roman" pitchFamily="18" charset="0"/>
                <a:ea typeface="Calibri" pitchFamily="34" charset="0"/>
                <a:cs typeface="Times New Roman" pitchFamily="18" charset="0"/>
              </a:rPr>
            </a:br>
            <a:r>
              <a:rPr lang="pl-PL" dirty="0" smtClean="0">
                <a:latin typeface="Times New Roman" pitchFamily="18" charset="0"/>
                <a:ea typeface="Calibri" pitchFamily="34" charset="0"/>
                <a:cs typeface="Times New Roman" pitchFamily="18" charset="0"/>
              </a:rPr>
              <a:t>o </a:t>
            </a:r>
            <a:r>
              <a:rPr lang="pl-PL" dirty="0">
                <a:latin typeface="Times New Roman" pitchFamily="18" charset="0"/>
                <a:ea typeface="Calibri" pitchFamily="34" charset="0"/>
                <a:cs typeface="Times New Roman" pitchFamily="18" charset="0"/>
              </a:rPr>
              <a:t>konsultacje z Powiatowym Urzędem Pracy oraz lokalnymi przedsiębiorcami w zakresie zapotrzebowania kadrowego</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ZSP w Brusach - Kształcenie dostosowane do rzeczywistych potrzeb </a:t>
            </a:r>
            <a:r>
              <a:rPr lang="pl-PL" dirty="0" smtClean="0">
                <a:latin typeface="Times New Roman" pitchFamily="18" charset="0"/>
                <a:ea typeface="Calibri" pitchFamily="34" charset="0"/>
                <a:cs typeface="Times New Roman" pitchFamily="18" charset="0"/>
              </a:rPr>
              <a:t/>
            </a:r>
            <a:br>
              <a:rPr lang="pl-PL" dirty="0" smtClean="0">
                <a:latin typeface="Times New Roman" pitchFamily="18" charset="0"/>
                <a:ea typeface="Calibri" pitchFamily="34" charset="0"/>
                <a:cs typeface="Times New Roman" pitchFamily="18" charset="0"/>
              </a:rPr>
            </a:br>
            <a:r>
              <a:rPr lang="pl-PL" dirty="0" smtClean="0">
                <a:latin typeface="Times New Roman" pitchFamily="18" charset="0"/>
                <a:ea typeface="Calibri" pitchFamily="34" charset="0"/>
                <a:cs typeface="Times New Roman" pitchFamily="18" charset="0"/>
              </a:rPr>
              <a:t>w  </a:t>
            </a:r>
            <a:r>
              <a:rPr lang="pl-PL" dirty="0">
                <a:latin typeface="Times New Roman" pitchFamily="18" charset="0"/>
                <a:ea typeface="Calibri" pitchFamily="34" charset="0"/>
                <a:cs typeface="Times New Roman" pitchFamily="18" charset="0"/>
              </a:rPr>
              <a:t>oparciu o istniejące zakłady pracy i ich działalność</a:t>
            </a:r>
            <a:endParaRPr lang="pl-PL" sz="1600" dirty="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23558"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3559" name="Prostokąt 18"/>
          <p:cNvSpPr>
            <a:spLocks noChangeArrowheads="1"/>
          </p:cNvSpPr>
          <p:nvPr/>
        </p:nvSpPr>
        <p:spPr bwMode="auto">
          <a:xfrm>
            <a:off x="539750" y="2276475"/>
            <a:ext cx="7956550" cy="4532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lnSpc>
                <a:spcPct val="115000"/>
              </a:lnSpc>
            </a:pPr>
            <a:r>
              <a:rPr lang="pl-PL" dirty="0">
                <a:solidFill>
                  <a:srgbClr val="00B0F0"/>
                </a:solidFill>
                <a:latin typeface="Times New Roman" pitchFamily="18" charset="0"/>
                <a:ea typeface="Calibri" pitchFamily="34" charset="0"/>
                <a:cs typeface="Times New Roman" pitchFamily="18" charset="0"/>
              </a:rPr>
              <a:t>Działanie: </a:t>
            </a:r>
            <a:r>
              <a:rPr lang="pl-PL" dirty="0">
                <a:latin typeface="Times New Roman" pitchFamily="18" charset="0"/>
                <a:ea typeface="Calibri" pitchFamily="34" charset="0"/>
                <a:cs typeface="Times New Roman" pitchFamily="18" charset="0"/>
              </a:rPr>
              <a:t>Dokształcanie nauczycieli zawodu</a:t>
            </a:r>
            <a:endParaRPr lang="pl-PL" sz="1600" dirty="0">
              <a:ea typeface="Calibri" pitchFamily="34" charset="0"/>
              <a:cs typeface="Times New Roman" pitchFamily="18" charset="0"/>
            </a:endParaRPr>
          </a:p>
          <a:p>
            <a:pPr algn="just">
              <a:lnSpc>
                <a:spcPct val="115000"/>
              </a:lnSpc>
            </a:pPr>
            <a:r>
              <a:rPr lang="pl-PL" dirty="0">
                <a:latin typeface="Times New Roman" pitchFamily="18" charset="0"/>
                <a:ea typeface="Calibri" pitchFamily="34" charset="0"/>
                <a:cs typeface="Times New Roman" pitchFamily="18" charset="0"/>
              </a:rPr>
              <a:t>Realizacja:</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ZS w Chojnicach - Warsztaty: „Techniki kreatywne w marketingu dla nauczycieli informatyki”, konferencja: „Edukacja kreatywnych szkół”</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Zespół Szkół Ponadgimnazjalnych nr 1 w Chojnicach (ZSP1 w Chojnicach) - Od X 2014 r. czterech nauczycieli podjęło studia podyplomowe </a:t>
            </a:r>
            <a:r>
              <a:rPr lang="pl-PL" dirty="0" smtClean="0">
                <a:latin typeface="Times New Roman" pitchFamily="18" charset="0"/>
                <a:ea typeface="Calibri" pitchFamily="34" charset="0"/>
                <a:cs typeface="Times New Roman" pitchFamily="18" charset="0"/>
              </a:rPr>
              <a:t/>
            </a:r>
            <a:br>
              <a:rPr lang="pl-PL" dirty="0" smtClean="0">
                <a:latin typeface="Times New Roman" pitchFamily="18" charset="0"/>
                <a:ea typeface="Calibri" pitchFamily="34" charset="0"/>
                <a:cs typeface="Times New Roman" pitchFamily="18" charset="0"/>
              </a:rPr>
            </a:br>
            <a:r>
              <a:rPr lang="pl-PL" dirty="0" smtClean="0">
                <a:latin typeface="Times New Roman" pitchFamily="18" charset="0"/>
                <a:ea typeface="Calibri" pitchFamily="34" charset="0"/>
                <a:cs typeface="Times New Roman" pitchFamily="18" charset="0"/>
              </a:rPr>
              <a:t>w </a:t>
            </a:r>
            <a:r>
              <a:rPr lang="pl-PL" dirty="0">
                <a:latin typeface="Times New Roman" pitchFamily="18" charset="0"/>
                <a:ea typeface="Calibri" pitchFamily="34" charset="0"/>
                <a:cs typeface="Times New Roman" pitchFamily="18" charset="0"/>
              </a:rPr>
              <a:t>zakresie mechatroniki w związku z uruchomieniem kierunku kształcenia mechatronik</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ZSP2 w Chojnicach - Studia podyplomowe – Technologia żywności </a:t>
            </a:r>
            <a:r>
              <a:rPr lang="pl-PL" dirty="0" smtClean="0">
                <a:latin typeface="Times New Roman" pitchFamily="18" charset="0"/>
                <a:ea typeface="Calibri" pitchFamily="34" charset="0"/>
                <a:cs typeface="Times New Roman" pitchFamily="18" charset="0"/>
              </a:rPr>
              <a:t/>
            </a:r>
            <a:br>
              <a:rPr lang="pl-PL" dirty="0" smtClean="0">
                <a:latin typeface="Times New Roman" pitchFamily="18" charset="0"/>
                <a:ea typeface="Calibri" pitchFamily="34" charset="0"/>
                <a:cs typeface="Times New Roman" pitchFamily="18" charset="0"/>
              </a:rPr>
            </a:br>
            <a:r>
              <a:rPr lang="pl-PL" dirty="0" smtClean="0">
                <a:latin typeface="Times New Roman" pitchFamily="18" charset="0"/>
                <a:ea typeface="Calibri" pitchFamily="34" charset="0"/>
                <a:cs typeface="Times New Roman" pitchFamily="18" charset="0"/>
              </a:rPr>
              <a:t>i </a:t>
            </a:r>
            <a:r>
              <a:rPr lang="pl-PL" dirty="0">
                <a:latin typeface="Times New Roman" pitchFamily="18" charset="0"/>
                <a:ea typeface="Calibri" pitchFamily="34" charset="0"/>
                <a:cs typeface="Times New Roman" pitchFamily="18" charset="0"/>
              </a:rPr>
              <a:t>żywienia człowieka – 1 nauczyciel</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err="1">
                <a:latin typeface="Times New Roman" pitchFamily="18" charset="0"/>
                <a:ea typeface="Calibri" pitchFamily="34" charset="0"/>
                <a:cs typeface="Times New Roman" pitchFamily="18" charset="0"/>
              </a:rPr>
              <a:t>CKZiU</a:t>
            </a:r>
            <a:r>
              <a:rPr lang="pl-PL" dirty="0">
                <a:latin typeface="Times New Roman" pitchFamily="18" charset="0"/>
                <a:ea typeface="Calibri" pitchFamily="34" charset="0"/>
                <a:cs typeface="Times New Roman" pitchFamily="18" charset="0"/>
              </a:rPr>
              <a:t> - Uczestnictwo w szkoleniach doskonalących  swoje umiejętności  oraz  w   2 –tygodniowych stażach w ramach projektu „Wykształceni technologią” oraz „Kompetentni nauczyciele kształcenia zawodowego </a:t>
            </a:r>
            <a:r>
              <a:rPr lang="pl-PL" dirty="0" smtClean="0">
                <a:latin typeface="Times New Roman" pitchFamily="18" charset="0"/>
                <a:ea typeface="Calibri" pitchFamily="34" charset="0"/>
                <a:cs typeface="Times New Roman" pitchFamily="18" charset="0"/>
              </a:rPr>
              <a:t/>
            </a:r>
            <a:br>
              <a:rPr lang="pl-PL" dirty="0" smtClean="0">
                <a:latin typeface="Times New Roman" pitchFamily="18" charset="0"/>
                <a:ea typeface="Calibri" pitchFamily="34" charset="0"/>
                <a:cs typeface="Times New Roman" pitchFamily="18" charset="0"/>
              </a:rPr>
            </a:br>
            <a:r>
              <a:rPr lang="pl-PL" dirty="0" smtClean="0">
                <a:latin typeface="Times New Roman" pitchFamily="18" charset="0"/>
                <a:ea typeface="Calibri" pitchFamily="34" charset="0"/>
                <a:cs typeface="Times New Roman" pitchFamily="18" charset="0"/>
              </a:rPr>
              <a:t>w </a:t>
            </a:r>
            <a:r>
              <a:rPr lang="pl-PL" dirty="0">
                <a:latin typeface="Times New Roman" pitchFamily="18" charset="0"/>
                <a:ea typeface="Calibri" pitchFamily="34" charset="0"/>
                <a:cs typeface="Times New Roman" pitchFamily="18" charset="0"/>
              </a:rPr>
              <a:t>branży motoryzacyjnej”</a:t>
            </a:r>
            <a:endParaRPr lang="pl-PL" sz="1600" dirty="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24582"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4583" name="Prostokąt 18"/>
          <p:cNvSpPr>
            <a:spLocks noChangeArrowheads="1"/>
          </p:cNvSpPr>
          <p:nvPr/>
        </p:nvSpPr>
        <p:spPr bwMode="auto">
          <a:xfrm>
            <a:off x="539750" y="2276475"/>
            <a:ext cx="7956550" cy="4286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800100" lvl="1" indent="-342900" algn="just">
              <a:lnSpc>
                <a:spcPct val="115000"/>
              </a:lnSpc>
              <a:buFont typeface="Wingdings" pitchFamily="2" charset="2"/>
              <a:buChar char=""/>
            </a:pPr>
            <a:r>
              <a:rPr lang="pl-PL" sz="1700" dirty="0">
                <a:latin typeface="Times New Roman" pitchFamily="18" charset="0"/>
                <a:ea typeface="Calibri" pitchFamily="34" charset="0"/>
                <a:cs typeface="Times New Roman" pitchFamily="18" charset="0"/>
              </a:rPr>
              <a:t>ZSP w Malachinie - 50% nauczycieli przedmiotów zawodowych brało udział </a:t>
            </a:r>
            <a:r>
              <a:rPr lang="pl-PL" sz="1700" dirty="0" smtClean="0">
                <a:latin typeface="Times New Roman" pitchFamily="18" charset="0"/>
                <a:ea typeface="Calibri" pitchFamily="34" charset="0"/>
                <a:cs typeface="Times New Roman" pitchFamily="18" charset="0"/>
              </a:rPr>
              <a:t/>
            </a:r>
            <a:br>
              <a:rPr lang="pl-PL" sz="1700" dirty="0" smtClean="0">
                <a:latin typeface="Times New Roman" pitchFamily="18" charset="0"/>
                <a:ea typeface="Calibri" pitchFamily="34" charset="0"/>
                <a:cs typeface="Times New Roman" pitchFamily="18" charset="0"/>
              </a:rPr>
            </a:br>
            <a:r>
              <a:rPr lang="pl-PL" sz="1700" dirty="0" smtClean="0">
                <a:latin typeface="Times New Roman" pitchFamily="18" charset="0"/>
                <a:ea typeface="Calibri" pitchFamily="34" charset="0"/>
                <a:cs typeface="Times New Roman" pitchFamily="18" charset="0"/>
              </a:rPr>
              <a:t>w </a:t>
            </a:r>
            <a:r>
              <a:rPr lang="pl-PL" sz="1700" dirty="0">
                <a:latin typeface="Times New Roman" pitchFamily="18" charset="0"/>
                <a:ea typeface="Calibri" pitchFamily="34" charset="0"/>
                <a:cs typeface="Times New Roman" pitchFamily="18" charset="0"/>
              </a:rPr>
              <a:t>Konferencjach dydaktyczno-metodycznych poświęconych reformie szkolnictwa zawodowego w tym: „Wdrażanie reformy szkolnictwa zawodowego w województwie pomorskim", „Tworzenie planu nauczania/rozkładu nauczania w oparciu o podstawę programową/program nauczania”, organizowanych przez ODN Kuratorium Oświaty w Gdańsku KO Słupsk; 4 nauczycieli zostało przeszkolonych z obsługi tablic interaktywnych oraz wykorzystania tabletów </a:t>
            </a:r>
            <a:r>
              <a:rPr lang="pl-PL" sz="1700" dirty="0" err="1">
                <a:latin typeface="Times New Roman" pitchFamily="18" charset="0"/>
                <a:ea typeface="Calibri" pitchFamily="34" charset="0"/>
                <a:cs typeface="Times New Roman" pitchFamily="18" charset="0"/>
              </a:rPr>
              <a:t>iPad</a:t>
            </a:r>
            <a:r>
              <a:rPr lang="pl-PL" sz="1700" dirty="0">
                <a:latin typeface="Times New Roman" pitchFamily="18" charset="0"/>
                <a:ea typeface="Calibri" pitchFamily="34" charset="0"/>
                <a:cs typeface="Times New Roman" pitchFamily="18" charset="0"/>
              </a:rPr>
              <a:t> w procesie dydaktycznym, 83 % (10 z 12) nauczycieli przedmiotów zawodowych w roku szkolnym 2012/2013  </a:t>
            </a:r>
            <a:r>
              <a:rPr lang="pl-PL" sz="1700" dirty="0" smtClean="0">
                <a:latin typeface="Times New Roman" pitchFamily="18" charset="0"/>
                <a:ea typeface="Calibri" pitchFamily="34" charset="0"/>
                <a:cs typeface="Times New Roman" pitchFamily="18" charset="0"/>
              </a:rPr>
              <a:t/>
            </a:r>
            <a:br>
              <a:rPr lang="pl-PL" sz="1700" dirty="0" smtClean="0">
                <a:latin typeface="Times New Roman" pitchFamily="18" charset="0"/>
                <a:ea typeface="Calibri" pitchFamily="34" charset="0"/>
                <a:cs typeface="Times New Roman" pitchFamily="18" charset="0"/>
              </a:rPr>
            </a:br>
            <a:r>
              <a:rPr lang="pl-PL" sz="1700" dirty="0" smtClean="0">
                <a:latin typeface="Times New Roman" pitchFamily="18" charset="0"/>
                <a:ea typeface="Calibri" pitchFamily="34" charset="0"/>
                <a:cs typeface="Times New Roman" pitchFamily="18" charset="0"/>
              </a:rPr>
              <a:t>i </a:t>
            </a:r>
            <a:r>
              <a:rPr lang="pl-PL" sz="1700" dirty="0">
                <a:latin typeface="Times New Roman" pitchFamily="18" charset="0"/>
                <a:ea typeface="Calibri" pitchFamily="34" charset="0"/>
                <a:cs typeface="Times New Roman" pitchFamily="18" charset="0"/>
              </a:rPr>
              <a:t>2013/2014 przeszło szkolenie na egzaminatorów wg nowej formuły i  uzyskało wpis na listę  egzaminatorów OKE  w Gdańsku; 2 nauczycieli przeszło szkolenie w zakresie obsługi i wykorzystania na lekcjach symulatora silnika spalinowego; 1 nauczyciel podjął dodatkowe studia inżynierskie na kierunku Informatyka w specjalności sieci i systemy rozproszone</a:t>
            </a:r>
            <a:endParaRPr lang="pl-PL" sz="1700" dirty="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25606"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5607" name="Prostokąt 18"/>
          <p:cNvSpPr>
            <a:spLocks noChangeArrowheads="1"/>
          </p:cNvSpPr>
          <p:nvPr/>
        </p:nvSpPr>
        <p:spPr bwMode="auto">
          <a:xfrm>
            <a:off x="539750" y="2276475"/>
            <a:ext cx="7956550" cy="1685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800100" lvl="1" indent="-342900" algn="just">
              <a:lnSpc>
                <a:spcPct val="115000"/>
              </a:lnSpc>
              <a:buFont typeface="Wingdings" pitchFamily="2" charset="2"/>
              <a:buChar char=""/>
            </a:pPr>
            <a:r>
              <a:rPr lang="pl-PL">
                <a:latin typeface="Times New Roman" pitchFamily="18" charset="0"/>
                <a:ea typeface="Calibri" pitchFamily="34" charset="0"/>
                <a:cs typeface="Times New Roman" pitchFamily="18" charset="0"/>
              </a:rPr>
              <a:t>T2 w Chojnicach - Nauczyciele podwyższają wykształcenie poprzez studia podyplomowe, kursy i szkolenia</a:t>
            </a:r>
            <a:endParaRPr lang="pl-PL" sz="1600">
              <a:ea typeface="Calibri" pitchFamily="34" charset="0"/>
              <a:cs typeface="Times New Roman" pitchFamily="18" charset="0"/>
            </a:endParaRPr>
          </a:p>
          <a:p>
            <a:pPr marL="800100" lvl="1" indent="-342900" algn="just">
              <a:lnSpc>
                <a:spcPct val="115000"/>
              </a:lnSpc>
              <a:buFont typeface="Wingdings" pitchFamily="2" charset="2"/>
              <a:buChar char=""/>
            </a:pPr>
            <a:r>
              <a:rPr lang="pl-PL">
                <a:latin typeface="Times New Roman" pitchFamily="18" charset="0"/>
                <a:ea typeface="Calibri" pitchFamily="34" charset="0"/>
                <a:cs typeface="Times New Roman" pitchFamily="18" charset="0"/>
              </a:rPr>
              <a:t>T3 w Chojnicach - Dokształcanie nauczycieli odbywało się w zakresie studiów podyplomowych: Fotografia i techniki multimedialne i dotyczyło trzech nauczycieli</a:t>
            </a:r>
            <a:endParaRPr lang="pl-PL" sz="160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26630"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6631" name="Prostokąt 18"/>
          <p:cNvSpPr>
            <a:spLocks noChangeArrowheads="1"/>
          </p:cNvSpPr>
          <p:nvPr/>
        </p:nvSpPr>
        <p:spPr bwMode="auto">
          <a:xfrm>
            <a:off x="539750" y="2276475"/>
            <a:ext cx="7956550" cy="3257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lnSpc>
                <a:spcPct val="115000"/>
              </a:lnSpc>
            </a:pPr>
            <a:r>
              <a:rPr lang="pl-PL" dirty="0">
                <a:solidFill>
                  <a:srgbClr val="00B0F0"/>
                </a:solidFill>
                <a:latin typeface="Times New Roman" pitchFamily="18" charset="0"/>
                <a:ea typeface="Calibri" pitchFamily="34" charset="0"/>
                <a:cs typeface="Times New Roman" pitchFamily="18" charset="0"/>
              </a:rPr>
              <a:t>Działanie: </a:t>
            </a:r>
            <a:r>
              <a:rPr lang="pl-PL" dirty="0">
                <a:latin typeface="Times New Roman" pitchFamily="18" charset="0"/>
                <a:ea typeface="Calibri" pitchFamily="34" charset="0"/>
                <a:cs typeface="Times New Roman" pitchFamily="18" charset="0"/>
              </a:rPr>
              <a:t>Opracowanie i wdrożenie innowacyjnej edukacji opierającej się na wzroście kompetencji uczniów</a:t>
            </a:r>
            <a:endParaRPr lang="pl-PL" sz="1600" dirty="0">
              <a:ea typeface="Calibri" pitchFamily="34" charset="0"/>
              <a:cs typeface="Times New Roman" pitchFamily="18" charset="0"/>
            </a:endParaRPr>
          </a:p>
          <a:p>
            <a:pPr algn="just">
              <a:lnSpc>
                <a:spcPct val="115000"/>
              </a:lnSpc>
            </a:pPr>
            <a:r>
              <a:rPr lang="pl-PL" dirty="0">
                <a:latin typeface="Times New Roman" pitchFamily="18" charset="0"/>
                <a:ea typeface="Calibri" pitchFamily="34" charset="0"/>
                <a:cs typeface="Times New Roman" pitchFamily="18" charset="0"/>
              </a:rPr>
              <a:t>Realizacja:</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Sporządzono opracowanie eksperckie dla projektu „Szkoła Przyszłości – Filomaci XXI w.”</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err="1">
                <a:latin typeface="Times New Roman" pitchFamily="18" charset="0"/>
                <a:ea typeface="Calibri" pitchFamily="34" charset="0"/>
                <a:cs typeface="Times New Roman" pitchFamily="18" charset="0"/>
              </a:rPr>
              <a:t>CKZiU</a:t>
            </a:r>
            <a:r>
              <a:rPr lang="pl-PL" dirty="0">
                <a:latin typeface="Times New Roman" pitchFamily="18" charset="0"/>
                <a:ea typeface="Calibri" pitchFamily="34" charset="0"/>
                <a:cs typeface="Times New Roman" pitchFamily="18" charset="0"/>
              </a:rPr>
              <a:t> - Nauczyciele posiadają kwalifikacje egzaminatorów </a:t>
            </a:r>
            <a:r>
              <a:rPr lang="pl-PL" dirty="0" smtClean="0">
                <a:latin typeface="Times New Roman" pitchFamily="18" charset="0"/>
                <a:ea typeface="Calibri" pitchFamily="34" charset="0"/>
                <a:cs typeface="Times New Roman" pitchFamily="18" charset="0"/>
              </a:rPr>
              <a:t/>
            </a:r>
            <a:br>
              <a:rPr lang="pl-PL" dirty="0" smtClean="0">
                <a:latin typeface="Times New Roman" pitchFamily="18" charset="0"/>
                <a:ea typeface="Calibri" pitchFamily="34" charset="0"/>
                <a:cs typeface="Times New Roman" pitchFamily="18" charset="0"/>
              </a:rPr>
            </a:br>
            <a:r>
              <a:rPr lang="pl-PL" dirty="0" smtClean="0">
                <a:latin typeface="Times New Roman" pitchFamily="18" charset="0"/>
                <a:ea typeface="Calibri" pitchFamily="34" charset="0"/>
                <a:cs typeface="Times New Roman" pitchFamily="18" charset="0"/>
              </a:rPr>
              <a:t>w </a:t>
            </a:r>
            <a:r>
              <a:rPr lang="pl-PL" dirty="0">
                <a:latin typeface="Times New Roman" pitchFamily="18" charset="0"/>
                <a:ea typeface="Calibri" pitchFamily="34" charset="0"/>
                <a:cs typeface="Times New Roman" pitchFamily="18" charset="0"/>
              </a:rPr>
              <a:t>poszczególnych zawodach, co przekłada się na innowacyjne metody kształcenia łączące teorię z praktyką. Efektem innowacyjnej  edukacji jest bardzo wysoka zdawalność uczniów na zewnętrznych egzaminach zawodowych</a:t>
            </a:r>
            <a:endParaRPr lang="pl-PL" sz="1600" dirty="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27654"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 name="Prostokąt 18"/>
          <p:cNvSpPr/>
          <p:nvPr/>
        </p:nvSpPr>
        <p:spPr>
          <a:xfrm>
            <a:off x="539750" y="2276475"/>
            <a:ext cx="7956550" cy="4605338"/>
          </a:xfrm>
          <a:prstGeom prst="rect">
            <a:avLst/>
          </a:prstGeom>
        </p:spPr>
        <p:txBody>
          <a:bodyPr>
            <a:spAutoFit/>
          </a:bodyPr>
          <a:lstStyle/>
          <a:p>
            <a:pPr marL="800100" lvl="1" indent="-342900" algn="just" fontAlgn="auto">
              <a:lnSpc>
                <a:spcPct val="115000"/>
              </a:lnSpc>
              <a:spcBef>
                <a:spcPts val="0"/>
              </a:spcBef>
              <a:spcAft>
                <a:spcPts val="0"/>
              </a:spcAft>
              <a:buFont typeface="Wingdings"/>
              <a:buChar char=""/>
              <a:defRPr/>
            </a:pPr>
            <a:r>
              <a:rPr lang="pl-PL" sz="1550" dirty="0">
                <a:latin typeface="Times New Roman"/>
                <a:ea typeface="Calibri"/>
                <a:cs typeface="Times New Roman"/>
              </a:rPr>
              <a:t>ZSP w Malachinie - Udział w projekcie: „Pomorskie - dobry kurs na edukację. Szkolnictwo zawodowe w regionie a wyzwania rynku pracy”; działania projektowe polegały na upowszechnianiu dobrych praktyk współpracy szkół i placówek realizujących kształcenie zawodowe z pracodawcami oraz opracowaniu rozwiązań zachęcających pracodawców do doposażenia bazy techno-dydaktycznej szkół </a:t>
            </a:r>
            <a:r>
              <a:rPr lang="pl-PL" sz="1550" dirty="0" smtClean="0">
                <a:latin typeface="Times New Roman"/>
                <a:ea typeface="Calibri"/>
                <a:cs typeface="Times New Roman"/>
              </a:rPr>
              <a:t/>
            </a:r>
            <a:br>
              <a:rPr lang="pl-PL" sz="1550" dirty="0" smtClean="0">
                <a:latin typeface="Times New Roman"/>
                <a:ea typeface="Calibri"/>
                <a:cs typeface="Times New Roman"/>
              </a:rPr>
            </a:br>
            <a:r>
              <a:rPr lang="pl-PL" sz="1550" dirty="0" smtClean="0">
                <a:latin typeface="Times New Roman"/>
                <a:ea typeface="Calibri"/>
                <a:cs typeface="Times New Roman"/>
              </a:rPr>
              <a:t>i </a:t>
            </a:r>
            <a:r>
              <a:rPr lang="pl-PL" sz="1550" dirty="0">
                <a:latin typeface="Times New Roman"/>
                <a:ea typeface="Calibri"/>
                <a:cs typeface="Times New Roman"/>
              </a:rPr>
              <a:t>placówek. W trzyletnim projekcie (2012-2014) udział wzięło 360 uczniów. Projekt obejmował: dodatkowe zajęcia pozalekcyjne z języka obcego zawodowego, udział uczniów w praktykach u pracodawców realizowanych zgodnie z opracowanymi standardami praktyk i praktycznej nauki zawodu, dodatkowe warsztaty doradztwa zawodowego, udział uczniów w kursach umożliwiających zdobycie dodatkowych umiejętności i kwalifikacji zawodowych (kurs na prawo jazdy kat. B - 40 uczniów, kursy operatorów wózków widłowych – 9 uczniów, kurs  spawacza – 3 uczniów, kurs wizażu - 3 uczennice, kurs florystyki - 20 uczniów), udział we współpracy </a:t>
            </a:r>
            <a:r>
              <a:rPr lang="pl-PL" sz="1550" dirty="0" smtClean="0">
                <a:latin typeface="Times New Roman"/>
                <a:ea typeface="Calibri"/>
                <a:cs typeface="Times New Roman"/>
              </a:rPr>
              <a:t/>
            </a:r>
            <a:br>
              <a:rPr lang="pl-PL" sz="1550" dirty="0" smtClean="0">
                <a:latin typeface="Times New Roman"/>
                <a:ea typeface="Calibri"/>
                <a:cs typeface="Times New Roman"/>
              </a:rPr>
            </a:br>
            <a:r>
              <a:rPr lang="pl-PL" sz="1550" dirty="0" smtClean="0">
                <a:latin typeface="Times New Roman"/>
                <a:ea typeface="Calibri"/>
                <a:cs typeface="Times New Roman"/>
              </a:rPr>
              <a:t>z </a:t>
            </a:r>
            <a:r>
              <a:rPr lang="pl-PL" sz="1550" dirty="0">
                <a:latin typeface="Times New Roman"/>
                <a:ea typeface="Calibri"/>
                <a:cs typeface="Times New Roman"/>
              </a:rPr>
              <a:t>pracodawcami w targach pracy, udział w  targach edukacyjnych, wyjazdy tzw. studyjne do Fabryki Porcelany </a:t>
            </a:r>
            <a:r>
              <a:rPr lang="pl-PL" sz="1550" dirty="0" err="1">
                <a:latin typeface="Times New Roman"/>
                <a:ea typeface="Calibri"/>
                <a:cs typeface="Times New Roman"/>
              </a:rPr>
              <a:t>Lubliana</a:t>
            </a:r>
            <a:r>
              <a:rPr lang="pl-PL" sz="1550" dirty="0">
                <a:latin typeface="Times New Roman"/>
                <a:ea typeface="Calibri"/>
                <a:cs typeface="Times New Roman"/>
              </a:rPr>
              <a:t>, do Auchan Gdańsk, do </a:t>
            </a:r>
            <a:r>
              <a:rPr lang="pl-PL" sz="1550" dirty="0" err="1">
                <a:latin typeface="Times New Roman"/>
                <a:ea typeface="Calibri"/>
                <a:cs typeface="Times New Roman"/>
              </a:rPr>
              <a:t>Ludwigslust</a:t>
            </a:r>
            <a:r>
              <a:rPr lang="pl-PL" sz="1550" dirty="0">
                <a:latin typeface="Times New Roman"/>
                <a:ea typeface="Calibri"/>
                <a:cs typeface="Times New Roman"/>
              </a:rPr>
              <a:t> (Niemcy) do Firmy Hansa-Wernera Mrowca</a:t>
            </a:r>
            <a:endParaRPr lang="pl-PL" sz="1550" dirty="0">
              <a:latin typeface="+mn-lt"/>
              <a:ea typeface="Calibri"/>
              <a:cs typeface="Times New Roman"/>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28678"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8679" name="Prostokąt 18"/>
          <p:cNvSpPr>
            <a:spLocks noChangeArrowheads="1"/>
          </p:cNvSpPr>
          <p:nvPr/>
        </p:nvSpPr>
        <p:spPr bwMode="auto">
          <a:xfrm>
            <a:off x="539750" y="2276475"/>
            <a:ext cx="7956550" cy="13665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Liceum Ogólnokształcące w Czersku (LO w Czersku) - Innowacje pedagogiczne: klasa mundurowa i klasa pedagogiczno-psychologiczna</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ZSP w Brusach - Innowacja w zakresie nauczania języka polskiego </a:t>
            </a:r>
            <a:r>
              <a:rPr lang="pl-PL" dirty="0" smtClean="0">
                <a:latin typeface="Times New Roman" pitchFamily="18" charset="0"/>
                <a:ea typeface="Calibri" pitchFamily="34" charset="0"/>
                <a:cs typeface="Times New Roman" pitchFamily="18" charset="0"/>
              </a:rPr>
              <a:t/>
            </a:r>
            <a:br>
              <a:rPr lang="pl-PL" dirty="0" smtClean="0">
                <a:latin typeface="Times New Roman" pitchFamily="18" charset="0"/>
                <a:ea typeface="Calibri" pitchFamily="34" charset="0"/>
                <a:cs typeface="Times New Roman" pitchFamily="18" charset="0"/>
              </a:rPr>
            </a:br>
            <a:r>
              <a:rPr lang="pl-PL" dirty="0" smtClean="0">
                <a:latin typeface="Times New Roman" pitchFamily="18" charset="0"/>
                <a:ea typeface="Calibri" pitchFamily="34" charset="0"/>
                <a:cs typeface="Times New Roman" pitchFamily="18" charset="0"/>
              </a:rPr>
              <a:t>w </a:t>
            </a:r>
            <a:r>
              <a:rPr lang="pl-PL" dirty="0">
                <a:latin typeface="Times New Roman" pitchFamily="18" charset="0"/>
                <a:ea typeface="Calibri" pitchFamily="34" charset="0"/>
                <a:cs typeface="Times New Roman" pitchFamily="18" charset="0"/>
              </a:rPr>
              <a:t>liceum</a:t>
            </a:r>
            <a:endParaRPr lang="pl-PL" sz="1600" dirty="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29702"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9703" name="Prostokąt 18"/>
          <p:cNvSpPr>
            <a:spLocks noChangeArrowheads="1"/>
          </p:cNvSpPr>
          <p:nvPr/>
        </p:nvSpPr>
        <p:spPr bwMode="auto">
          <a:xfrm>
            <a:off x="539750" y="2276475"/>
            <a:ext cx="7956550" cy="3576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lnSpc>
                <a:spcPct val="115000"/>
              </a:lnSpc>
            </a:pPr>
            <a:r>
              <a:rPr lang="pl-PL" dirty="0">
                <a:solidFill>
                  <a:srgbClr val="C00000"/>
                </a:solidFill>
                <a:latin typeface="Times New Roman" pitchFamily="18" charset="0"/>
                <a:ea typeface="Calibri" pitchFamily="34" charset="0"/>
                <a:cs typeface="Times New Roman" pitchFamily="18" charset="0"/>
              </a:rPr>
              <a:t>Cel średniookresowy: </a:t>
            </a:r>
            <a:r>
              <a:rPr lang="pl-PL" dirty="0">
                <a:latin typeface="Times New Roman" pitchFamily="18" charset="0"/>
                <a:ea typeface="Calibri" pitchFamily="34" charset="0"/>
                <a:cs typeface="Times New Roman" pitchFamily="18" charset="0"/>
              </a:rPr>
              <a:t>Poprawa bazy edukacyjnej i jej wyposażenia poprzez wprowadzanie innowacyjnego modelu nauczania opartego na przyroście kompetencji uczniów</a:t>
            </a:r>
            <a:endParaRPr lang="pl-PL" sz="1600" dirty="0">
              <a:ea typeface="Calibri" pitchFamily="34" charset="0"/>
              <a:cs typeface="Times New Roman" pitchFamily="18" charset="0"/>
            </a:endParaRPr>
          </a:p>
          <a:p>
            <a:pPr algn="just">
              <a:lnSpc>
                <a:spcPct val="115000"/>
              </a:lnSpc>
            </a:pPr>
            <a:r>
              <a:rPr lang="pl-PL" dirty="0">
                <a:solidFill>
                  <a:srgbClr val="00B0F0"/>
                </a:solidFill>
                <a:latin typeface="Times New Roman" pitchFamily="18" charset="0"/>
                <a:ea typeface="Calibri" pitchFamily="34" charset="0"/>
                <a:cs typeface="Times New Roman" pitchFamily="18" charset="0"/>
              </a:rPr>
              <a:t>Działania: </a:t>
            </a:r>
            <a:endParaRPr lang="pl-PL" sz="1600" dirty="0">
              <a:ea typeface="Calibri" pitchFamily="34" charset="0"/>
              <a:cs typeface="Times New Roman" pitchFamily="18" charset="0"/>
            </a:endParaRPr>
          </a:p>
          <a:p>
            <a:pPr marL="800100" lvl="1" indent="-342900" algn="just">
              <a:lnSpc>
                <a:spcPct val="115000"/>
              </a:lnSpc>
              <a:buFont typeface="Calibri" pitchFamily="34" charset="0"/>
              <a:buAutoNum type="arabicPeriod"/>
            </a:pPr>
            <a:r>
              <a:rPr lang="pl-PL" dirty="0">
                <a:latin typeface="Times New Roman" pitchFamily="18" charset="0"/>
                <a:ea typeface="Calibri" pitchFamily="34" charset="0"/>
                <a:cs typeface="Times New Roman" pitchFamily="18" charset="0"/>
              </a:rPr>
              <a:t>Analiza potrzeb i uzupełnienie wyposażenia edukacyjnego szkół (pracownie, pomoce dydaktyczne, biblioteki multimedialne itp.)</a:t>
            </a:r>
            <a:endParaRPr lang="pl-PL" sz="1600" dirty="0">
              <a:ea typeface="Calibri" pitchFamily="34" charset="0"/>
              <a:cs typeface="Times New Roman" pitchFamily="18" charset="0"/>
            </a:endParaRPr>
          </a:p>
          <a:p>
            <a:pPr marL="800100" lvl="1" indent="-342900" algn="just">
              <a:lnSpc>
                <a:spcPct val="115000"/>
              </a:lnSpc>
              <a:buFont typeface="Calibri" pitchFamily="34" charset="0"/>
              <a:buAutoNum type="arabicPeriod"/>
            </a:pPr>
            <a:r>
              <a:rPr lang="pl-PL" dirty="0">
                <a:latin typeface="Times New Roman" pitchFamily="18" charset="0"/>
                <a:ea typeface="Calibri" pitchFamily="34" charset="0"/>
                <a:cs typeface="Times New Roman" pitchFamily="18" charset="0"/>
              </a:rPr>
              <a:t> Rozwój bazy edukacyjnej i sportowej, w tym:</a:t>
            </a:r>
            <a:endParaRPr lang="pl-PL" sz="1600" dirty="0">
              <a:ea typeface="Calibri" pitchFamily="34" charset="0"/>
              <a:cs typeface="Times New Roman" pitchFamily="18" charset="0"/>
            </a:endParaRPr>
          </a:p>
          <a:p>
            <a:pPr marL="1257300" lvl="2" indent="-342900" algn="just">
              <a:lnSpc>
                <a:spcPct val="115000"/>
              </a:lnSpc>
              <a:buFont typeface="Calibri" pitchFamily="34" charset="0"/>
              <a:buAutoNum type="alphaLcParenR"/>
            </a:pPr>
            <a:r>
              <a:rPr lang="pl-PL" dirty="0">
                <a:latin typeface="Times New Roman" pitchFamily="18" charset="0"/>
                <a:ea typeface="Calibri" pitchFamily="34" charset="0"/>
                <a:cs typeface="Times New Roman" pitchFamily="18" charset="0"/>
              </a:rPr>
              <a:t>Budowa </a:t>
            </a:r>
            <a:r>
              <a:rPr lang="pl-PL" dirty="0" err="1">
                <a:latin typeface="Times New Roman" pitchFamily="18" charset="0"/>
                <a:ea typeface="Calibri" pitchFamily="34" charset="0"/>
                <a:cs typeface="Times New Roman" pitchFamily="18" charset="0"/>
              </a:rPr>
              <a:t>sal</a:t>
            </a:r>
            <a:r>
              <a:rPr lang="pl-PL" dirty="0">
                <a:latin typeface="Times New Roman" pitchFamily="18" charset="0"/>
                <a:ea typeface="Calibri" pitchFamily="34" charset="0"/>
                <a:cs typeface="Times New Roman" pitchFamily="18" charset="0"/>
              </a:rPr>
              <a:t> sportowych (Chojnice – II LO – ul. </a:t>
            </a:r>
            <a:r>
              <a:rPr lang="pl-PL" dirty="0" err="1">
                <a:latin typeface="Times New Roman" pitchFamily="18" charset="0"/>
                <a:ea typeface="Calibri" pitchFamily="34" charset="0"/>
                <a:cs typeface="Times New Roman" pitchFamily="18" charset="0"/>
              </a:rPr>
              <a:t>Świętopełka</a:t>
            </a:r>
            <a:r>
              <a:rPr lang="pl-PL" dirty="0">
                <a:latin typeface="Times New Roman" pitchFamily="18" charset="0"/>
                <a:ea typeface="Calibri" pitchFamily="34" charset="0"/>
                <a:cs typeface="Times New Roman" pitchFamily="18" charset="0"/>
              </a:rPr>
              <a:t>, </a:t>
            </a:r>
            <a:r>
              <a:rPr lang="pl-PL" dirty="0" smtClean="0">
                <a:latin typeface="Times New Roman" pitchFamily="18" charset="0"/>
                <a:ea typeface="Calibri" pitchFamily="34" charset="0"/>
                <a:cs typeface="Times New Roman" pitchFamily="18" charset="0"/>
              </a:rPr>
              <a:t/>
            </a:r>
            <a:br>
              <a:rPr lang="pl-PL" dirty="0" smtClean="0">
                <a:latin typeface="Times New Roman" pitchFamily="18" charset="0"/>
                <a:ea typeface="Calibri" pitchFamily="34" charset="0"/>
                <a:cs typeface="Times New Roman" pitchFamily="18" charset="0"/>
              </a:rPr>
            </a:br>
            <a:r>
              <a:rPr lang="pl-PL" dirty="0" smtClean="0">
                <a:latin typeface="Times New Roman" pitchFamily="18" charset="0"/>
                <a:ea typeface="Calibri" pitchFamily="34" charset="0"/>
                <a:cs typeface="Times New Roman" pitchFamily="18" charset="0"/>
              </a:rPr>
              <a:t>ZSP </a:t>
            </a:r>
            <a:r>
              <a:rPr lang="pl-PL" dirty="0">
                <a:latin typeface="Times New Roman" pitchFamily="18" charset="0"/>
                <a:ea typeface="Calibri" pitchFamily="34" charset="0"/>
                <a:cs typeface="Times New Roman" pitchFamily="18" charset="0"/>
              </a:rPr>
              <a:t>- ul. </a:t>
            </a:r>
            <a:r>
              <a:rPr lang="pl-PL" dirty="0" err="1">
                <a:latin typeface="Times New Roman" pitchFamily="18" charset="0"/>
                <a:ea typeface="Calibri" pitchFamily="34" charset="0"/>
                <a:cs typeface="Times New Roman" pitchFamily="18" charset="0"/>
              </a:rPr>
              <a:t>Angowicka</a:t>
            </a:r>
            <a:r>
              <a:rPr lang="pl-PL" dirty="0">
                <a:latin typeface="Times New Roman" pitchFamily="18" charset="0"/>
                <a:ea typeface="Calibri" pitchFamily="34" charset="0"/>
                <a:cs typeface="Times New Roman" pitchFamily="18" charset="0"/>
              </a:rPr>
              <a:t>, T nr 2 – ul. Dworcowa, T nr 3 - ul. Sukienników, LO Czersk)</a:t>
            </a:r>
            <a:endParaRPr lang="pl-PL" sz="1600" dirty="0">
              <a:ea typeface="Calibri" pitchFamily="34" charset="0"/>
              <a:cs typeface="Times New Roman" pitchFamily="18" charset="0"/>
            </a:endParaRPr>
          </a:p>
          <a:p>
            <a:pPr marL="1257300" lvl="2" indent="-342900" algn="just">
              <a:lnSpc>
                <a:spcPct val="115000"/>
              </a:lnSpc>
              <a:buFont typeface="Calibri" pitchFamily="34" charset="0"/>
              <a:buAutoNum type="alphaLcParenR"/>
            </a:pPr>
            <a:r>
              <a:rPr lang="pl-PL" dirty="0">
                <a:latin typeface="Times New Roman" pitchFamily="18" charset="0"/>
                <a:ea typeface="Calibri" pitchFamily="34" charset="0"/>
                <a:cs typeface="Times New Roman" pitchFamily="18" charset="0"/>
              </a:rPr>
              <a:t>Modernizacja istniejących budynków oświatowych</a:t>
            </a:r>
            <a:endParaRPr lang="pl-PL" sz="1600" dirty="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30726"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727" name="Prostokąt 18"/>
          <p:cNvSpPr>
            <a:spLocks noChangeArrowheads="1"/>
          </p:cNvSpPr>
          <p:nvPr/>
        </p:nvSpPr>
        <p:spPr bwMode="auto">
          <a:xfrm>
            <a:off x="539750" y="2276475"/>
            <a:ext cx="7956550" cy="4322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lnSpc>
                <a:spcPct val="115000"/>
              </a:lnSpc>
            </a:pPr>
            <a:r>
              <a:rPr lang="pl-PL" sz="1600" dirty="0">
                <a:latin typeface="Times New Roman" pitchFamily="18" charset="0"/>
                <a:ea typeface="Calibri" pitchFamily="34" charset="0"/>
                <a:cs typeface="Times New Roman" pitchFamily="18" charset="0"/>
              </a:rPr>
              <a:t>Realizacja:</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sz="1600" dirty="0">
                <a:latin typeface="Times New Roman" pitchFamily="18" charset="0"/>
                <a:ea typeface="Calibri" pitchFamily="34" charset="0"/>
                <a:cs typeface="Times New Roman" pitchFamily="18" charset="0"/>
              </a:rPr>
              <a:t>Budowa </a:t>
            </a:r>
            <a:r>
              <a:rPr lang="pl-PL" sz="1600" dirty="0" err="1">
                <a:latin typeface="Times New Roman" pitchFamily="18" charset="0"/>
                <a:ea typeface="Calibri" pitchFamily="34" charset="0"/>
                <a:cs typeface="Times New Roman" pitchFamily="18" charset="0"/>
              </a:rPr>
              <a:t>sal</a:t>
            </a:r>
            <a:r>
              <a:rPr lang="pl-PL" sz="1600" dirty="0">
                <a:latin typeface="Times New Roman" pitchFamily="18" charset="0"/>
                <a:ea typeface="Calibri" pitchFamily="34" charset="0"/>
                <a:cs typeface="Times New Roman" pitchFamily="18" charset="0"/>
              </a:rPr>
              <a:t> sportowych – w trakcie realizacji jest dokumentacja projektowa na budowę budynku edukacyjnego, wielofunkcyjnego przy ul. </a:t>
            </a:r>
            <a:r>
              <a:rPr lang="pl-PL" sz="1600" dirty="0" err="1">
                <a:latin typeface="Times New Roman" pitchFamily="18" charset="0"/>
                <a:ea typeface="Calibri" pitchFamily="34" charset="0"/>
                <a:cs typeface="Times New Roman" pitchFamily="18" charset="0"/>
              </a:rPr>
              <a:t>Świętopełka</a:t>
            </a:r>
            <a:r>
              <a:rPr lang="pl-PL" sz="1600" dirty="0">
                <a:latin typeface="Times New Roman" pitchFamily="18" charset="0"/>
                <a:ea typeface="Calibri" pitchFamily="34" charset="0"/>
                <a:cs typeface="Times New Roman" pitchFamily="18" charset="0"/>
              </a:rPr>
              <a:t> </a:t>
            </a:r>
            <a:r>
              <a:rPr lang="pl-PL" sz="1600" dirty="0" smtClean="0">
                <a:latin typeface="Times New Roman" pitchFamily="18" charset="0"/>
                <a:ea typeface="Calibri" pitchFamily="34" charset="0"/>
                <a:cs typeface="Times New Roman" pitchFamily="18" charset="0"/>
              </a:rPr>
              <a:t/>
            </a:r>
            <a:br>
              <a:rPr lang="pl-PL" sz="1600" dirty="0" smtClean="0">
                <a:latin typeface="Times New Roman" pitchFamily="18" charset="0"/>
                <a:ea typeface="Calibri" pitchFamily="34" charset="0"/>
                <a:cs typeface="Times New Roman" pitchFamily="18" charset="0"/>
              </a:rPr>
            </a:br>
            <a:r>
              <a:rPr lang="pl-PL" sz="1600" dirty="0" smtClean="0">
                <a:latin typeface="Times New Roman" pitchFamily="18" charset="0"/>
                <a:ea typeface="Calibri" pitchFamily="34" charset="0"/>
                <a:cs typeface="Times New Roman" pitchFamily="18" charset="0"/>
              </a:rPr>
              <a:t>w </a:t>
            </a:r>
            <a:r>
              <a:rPr lang="pl-PL" sz="1600" dirty="0">
                <a:latin typeface="Times New Roman" pitchFamily="18" charset="0"/>
                <a:ea typeface="Calibri" pitchFamily="34" charset="0"/>
                <a:cs typeface="Times New Roman" pitchFamily="18" charset="0"/>
              </a:rPr>
              <a:t>Chojnicach obejmująca salę sportową, salę fitness, siłownię oraz 3 sale dydaktyczne – laboratoria</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sz="1600" dirty="0">
                <a:latin typeface="Times New Roman" pitchFamily="18" charset="0"/>
                <a:ea typeface="Calibri" pitchFamily="34" charset="0"/>
                <a:cs typeface="Times New Roman" pitchFamily="18" charset="0"/>
              </a:rPr>
              <a:t>Modernizacja istniejących budynków oświatowych – w trakcie realizacji są prace projektowe obejmujące adaptację poddaszy w budynku </a:t>
            </a:r>
            <a:r>
              <a:rPr lang="pl-PL" sz="1600" dirty="0" err="1">
                <a:latin typeface="Times New Roman" pitchFamily="18" charset="0"/>
                <a:ea typeface="Calibri" pitchFamily="34" charset="0"/>
                <a:cs typeface="Times New Roman" pitchFamily="18" charset="0"/>
              </a:rPr>
              <a:t>CKZiU</a:t>
            </a:r>
            <a:r>
              <a:rPr lang="pl-PL" sz="1600" dirty="0">
                <a:latin typeface="Times New Roman" pitchFamily="18" charset="0"/>
                <a:ea typeface="Calibri" pitchFamily="34" charset="0"/>
                <a:cs typeface="Times New Roman" pitchFamily="18" charset="0"/>
              </a:rPr>
              <a:t> w Chojnicach na pomieszczenia dydaktyczne</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sz="1600" dirty="0">
                <a:latin typeface="Times New Roman" pitchFamily="18" charset="0"/>
                <a:ea typeface="Calibri" pitchFamily="34" charset="0"/>
                <a:cs typeface="Times New Roman" pitchFamily="18" charset="0"/>
              </a:rPr>
              <a:t>II Liceum Ogólnokształcące w Chojnicach (LO w Chojnicach) - Analiza potrzeb na bieżąco; uzupełnianie wyposażenia edukacyjnego w ramach posiadanych środków; adaptacja poddasza na salę dydaktyczno-teatralną</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sz="1600" dirty="0">
                <a:latin typeface="Times New Roman" pitchFamily="18" charset="0"/>
                <a:ea typeface="Calibri" pitchFamily="34" charset="0"/>
                <a:cs typeface="Times New Roman" pitchFamily="18" charset="0"/>
              </a:rPr>
              <a:t>ZS w Chojnicach - Przeprowadzono analizę potrzeb wynikającą z wprowadzenia nowej podstawy programowej szkolnictwa zawodowego i uzupełniono wyposażenie pracowni przedmiotów zawodowych, tj. komputery, drukarki, projektory multimedialne, kasy fiskalne, wagi, metkownice</a:t>
            </a:r>
            <a:endParaRPr lang="pl-PL" sz="1600" dirty="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54087"/>
          </a:xfrm>
          <a:prstGeom prst="rect">
            <a:avLst/>
          </a:prstGeom>
        </p:spPr>
        <p:txBody>
          <a:bodyPr>
            <a:spAutoFit/>
          </a:bodyPr>
          <a:lstStyle/>
          <a:p>
            <a:pPr fontAlgn="auto">
              <a:spcBef>
                <a:spcPts val="0"/>
              </a:spcBef>
              <a:spcAft>
                <a:spcPts val="0"/>
              </a:spcAft>
              <a:defRPr/>
            </a:pPr>
            <a:r>
              <a:rPr lang="pl-PL" sz="28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1: Zwiększenie znaczenia funkcji turystycznej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4102"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 name="Prostokąt 18"/>
          <p:cNvSpPr/>
          <p:nvPr/>
        </p:nvSpPr>
        <p:spPr>
          <a:xfrm>
            <a:off x="539750" y="2276475"/>
            <a:ext cx="7956550" cy="2959100"/>
          </a:xfrm>
          <a:prstGeom prst="rect">
            <a:avLst/>
          </a:prstGeom>
        </p:spPr>
        <p:txBody>
          <a:bodyPr>
            <a:spAutoFit/>
          </a:bodyPr>
          <a:lstStyle/>
          <a:p>
            <a:pPr algn="just" fontAlgn="auto">
              <a:lnSpc>
                <a:spcPct val="115000"/>
              </a:lnSpc>
              <a:spcBef>
                <a:spcPts val="0"/>
              </a:spcBef>
              <a:spcAft>
                <a:spcPts val="0"/>
              </a:spcAft>
              <a:defRPr/>
            </a:pPr>
            <a:r>
              <a:rPr lang="pl-PL" dirty="0">
                <a:solidFill>
                  <a:srgbClr val="C00000"/>
                </a:solidFill>
                <a:latin typeface="Times New Roman"/>
                <a:ea typeface="Calibri"/>
                <a:cs typeface="Times New Roman"/>
              </a:rPr>
              <a:t>Cel średniookresowy: </a:t>
            </a:r>
            <a:r>
              <a:rPr lang="pl-PL" dirty="0">
                <a:latin typeface="Times New Roman"/>
                <a:ea typeface="Calibri"/>
                <a:cs typeface="Times New Roman"/>
              </a:rPr>
              <a:t>Rozwój infrastruktury turystycznej, infrastruktury kultury </a:t>
            </a:r>
            <a:r>
              <a:rPr lang="pl-PL" dirty="0" smtClean="0">
                <a:latin typeface="Times New Roman"/>
                <a:ea typeface="Calibri"/>
                <a:cs typeface="Times New Roman"/>
              </a:rPr>
              <a:t/>
            </a:r>
            <a:br>
              <a:rPr lang="pl-PL" dirty="0" smtClean="0">
                <a:latin typeface="Times New Roman"/>
                <a:ea typeface="Calibri"/>
                <a:cs typeface="Times New Roman"/>
              </a:rPr>
            </a:br>
            <a:r>
              <a:rPr lang="pl-PL" dirty="0" smtClean="0">
                <a:latin typeface="Times New Roman"/>
                <a:ea typeface="Calibri"/>
                <a:cs typeface="Times New Roman"/>
              </a:rPr>
              <a:t>i </a:t>
            </a:r>
            <a:r>
              <a:rPr lang="pl-PL" dirty="0">
                <a:latin typeface="Times New Roman"/>
                <a:ea typeface="Calibri"/>
                <a:cs typeface="Times New Roman"/>
              </a:rPr>
              <a:t>atrakcji na terenie powiatu</a:t>
            </a:r>
            <a:endParaRPr lang="pl-PL" sz="1600" dirty="0">
              <a:latin typeface="+mn-lt"/>
              <a:ea typeface="Calibri"/>
              <a:cs typeface="Times New Roman"/>
            </a:endParaRPr>
          </a:p>
          <a:p>
            <a:pPr algn="just" fontAlgn="auto">
              <a:lnSpc>
                <a:spcPct val="115000"/>
              </a:lnSpc>
              <a:spcBef>
                <a:spcPts val="0"/>
              </a:spcBef>
              <a:spcAft>
                <a:spcPts val="0"/>
              </a:spcAft>
              <a:defRPr/>
            </a:pPr>
            <a:r>
              <a:rPr lang="pl-PL" dirty="0">
                <a:solidFill>
                  <a:srgbClr val="00B0F0"/>
                </a:solidFill>
                <a:latin typeface="Times New Roman"/>
                <a:ea typeface="Calibri"/>
                <a:cs typeface="Times New Roman"/>
              </a:rPr>
              <a:t>Działanie: </a:t>
            </a:r>
            <a:r>
              <a:rPr lang="pl-PL" dirty="0">
                <a:latin typeface="Times New Roman"/>
                <a:ea typeface="Calibri"/>
                <a:cs typeface="Times New Roman"/>
              </a:rPr>
              <a:t>Uruchomienie </a:t>
            </a:r>
            <a:r>
              <a:rPr lang="pl-PL" dirty="0" err="1">
                <a:latin typeface="Times New Roman"/>
                <a:ea typeface="Calibri"/>
                <a:cs typeface="Times New Roman"/>
              </a:rPr>
              <a:t>Eksperymentarium</a:t>
            </a:r>
            <a:r>
              <a:rPr lang="pl-PL" dirty="0">
                <a:latin typeface="Times New Roman"/>
                <a:ea typeface="Calibri"/>
                <a:cs typeface="Times New Roman"/>
              </a:rPr>
              <a:t> przy CEW</a:t>
            </a:r>
            <a:endParaRPr lang="pl-PL" sz="1600" dirty="0">
              <a:latin typeface="+mn-lt"/>
              <a:ea typeface="Calibri"/>
              <a:cs typeface="Times New Roman"/>
            </a:endParaRPr>
          </a:p>
          <a:p>
            <a:pPr algn="just" fontAlgn="auto">
              <a:lnSpc>
                <a:spcPct val="115000"/>
              </a:lnSpc>
              <a:spcBef>
                <a:spcPts val="0"/>
              </a:spcBef>
              <a:spcAft>
                <a:spcPts val="0"/>
              </a:spcAft>
              <a:defRPr/>
            </a:pPr>
            <a:r>
              <a:rPr lang="pl-PL" dirty="0">
                <a:latin typeface="Times New Roman"/>
                <a:ea typeface="Calibri"/>
                <a:cs typeface="Times New Roman"/>
              </a:rPr>
              <a:t>Realizacja:</a:t>
            </a:r>
            <a:endParaRPr lang="pl-PL" sz="1600" dirty="0">
              <a:latin typeface="+mn-lt"/>
              <a:ea typeface="Calibri"/>
              <a:cs typeface="Times New Roman"/>
            </a:endParaRPr>
          </a:p>
          <a:p>
            <a:pPr marL="742950" lvl="1" indent="-285750" algn="just" fontAlgn="auto">
              <a:lnSpc>
                <a:spcPct val="115000"/>
              </a:lnSpc>
              <a:spcBef>
                <a:spcPts val="0"/>
              </a:spcBef>
              <a:spcAft>
                <a:spcPts val="0"/>
              </a:spcAft>
              <a:buFont typeface="Wingdings" pitchFamily="2" charset="2"/>
              <a:buChar char="v"/>
              <a:defRPr/>
            </a:pPr>
            <a:r>
              <a:rPr lang="pl-PL" dirty="0">
                <a:latin typeface="Times New Roman"/>
                <a:ea typeface="Calibri"/>
                <a:cs typeface="Times New Roman"/>
              </a:rPr>
              <a:t>Zadanie zrealizowane w zakresie wystawy w 2015 r.</a:t>
            </a:r>
            <a:endParaRPr lang="pl-PL" sz="1600" dirty="0">
              <a:latin typeface="+mn-lt"/>
              <a:ea typeface="Calibri"/>
              <a:cs typeface="Times New Roman"/>
            </a:endParaRPr>
          </a:p>
          <a:p>
            <a:pPr algn="just" fontAlgn="auto">
              <a:lnSpc>
                <a:spcPct val="115000"/>
              </a:lnSpc>
              <a:spcBef>
                <a:spcPts val="0"/>
              </a:spcBef>
              <a:spcAft>
                <a:spcPts val="0"/>
              </a:spcAft>
              <a:defRPr/>
            </a:pPr>
            <a:r>
              <a:rPr lang="pl-PL" dirty="0">
                <a:solidFill>
                  <a:srgbClr val="00B0F0"/>
                </a:solidFill>
                <a:latin typeface="Times New Roman"/>
                <a:ea typeface="Calibri"/>
                <a:cs typeface="Times New Roman"/>
              </a:rPr>
              <a:t>Działanie: </a:t>
            </a:r>
            <a:r>
              <a:rPr lang="pl-PL" dirty="0">
                <a:latin typeface="Times New Roman"/>
                <a:ea typeface="Calibri"/>
                <a:cs typeface="Times New Roman"/>
              </a:rPr>
              <a:t>Stworzenie wspólnie z gminami tras narciarstwa biegowego w oparciu </a:t>
            </a:r>
            <a:r>
              <a:rPr lang="pl-PL" dirty="0" smtClean="0">
                <a:latin typeface="Times New Roman"/>
                <a:ea typeface="Calibri"/>
                <a:cs typeface="Times New Roman"/>
              </a:rPr>
              <a:t/>
            </a:r>
            <a:br>
              <a:rPr lang="pl-PL" dirty="0" smtClean="0">
                <a:latin typeface="Times New Roman"/>
                <a:ea typeface="Calibri"/>
                <a:cs typeface="Times New Roman"/>
              </a:rPr>
            </a:br>
            <a:r>
              <a:rPr lang="pl-PL" dirty="0" smtClean="0">
                <a:latin typeface="Times New Roman"/>
                <a:ea typeface="Calibri"/>
                <a:cs typeface="Times New Roman"/>
              </a:rPr>
              <a:t>o </a:t>
            </a:r>
            <a:r>
              <a:rPr lang="pl-PL" dirty="0">
                <a:latin typeface="Times New Roman"/>
                <a:ea typeface="Calibri"/>
                <a:cs typeface="Times New Roman"/>
              </a:rPr>
              <a:t>„Kaszubską Marszrutę”</a:t>
            </a:r>
            <a:endParaRPr lang="pl-PL" sz="1600" dirty="0">
              <a:latin typeface="+mn-lt"/>
              <a:ea typeface="Calibri"/>
              <a:cs typeface="Times New Roman"/>
            </a:endParaRPr>
          </a:p>
          <a:p>
            <a:pPr algn="just" fontAlgn="auto">
              <a:lnSpc>
                <a:spcPct val="115000"/>
              </a:lnSpc>
              <a:spcBef>
                <a:spcPts val="0"/>
              </a:spcBef>
              <a:spcAft>
                <a:spcPts val="0"/>
              </a:spcAft>
              <a:defRPr/>
            </a:pPr>
            <a:r>
              <a:rPr lang="pl-PL" dirty="0">
                <a:latin typeface="Times New Roman"/>
                <a:ea typeface="Calibri"/>
                <a:cs typeface="Times New Roman"/>
              </a:rPr>
              <a:t>Realizacja:</a:t>
            </a:r>
            <a:endParaRPr lang="pl-PL" sz="1600" dirty="0">
              <a:latin typeface="+mn-lt"/>
              <a:ea typeface="Calibri"/>
              <a:cs typeface="Times New Roman"/>
            </a:endParaRPr>
          </a:p>
          <a:p>
            <a:pPr marL="800100" lvl="1" indent="-342900" algn="just" fontAlgn="auto">
              <a:lnSpc>
                <a:spcPct val="115000"/>
              </a:lnSpc>
              <a:spcBef>
                <a:spcPts val="0"/>
              </a:spcBef>
              <a:spcAft>
                <a:spcPts val="0"/>
              </a:spcAft>
              <a:buFont typeface="Wingdings"/>
              <a:buChar char=""/>
              <a:defRPr/>
            </a:pPr>
            <a:r>
              <a:rPr lang="pl-PL" dirty="0">
                <a:latin typeface="Times New Roman"/>
                <a:ea typeface="Calibri"/>
                <a:cs typeface="Times New Roman"/>
              </a:rPr>
              <a:t>Wybudowano ścieżki rowerowe w ramach Programu Kaszubska Marszruta</a:t>
            </a:r>
            <a:endParaRPr lang="pl-PL" sz="1600" dirty="0">
              <a:latin typeface="+mn-lt"/>
              <a:ea typeface="Calibri"/>
              <a:cs typeface="Times New Roman"/>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60648"/>
            <a:ext cx="520272" cy="651544"/>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31750"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1751" name="Prostokąt 18"/>
          <p:cNvSpPr>
            <a:spLocks noChangeArrowheads="1"/>
          </p:cNvSpPr>
          <p:nvPr/>
        </p:nvSpPr>
        <p:spPr bwMode="auto">
          <a:xfrm>
            <a:off x="539750" y="2276475"/>
            <a:ext cx="795655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800100" lvl="1" indent="-342900" algn="just">
              <a:lnSpc>
                <a:spcPct val="115000"/>
              </a:lnSpc>
              <a:buFont typeface="Wingdings" pitchFamily="2" charset="2"/>
              <a:buChar char=""/>
            </a:pPr>
            <a:r>
              <a:rPr lang="pl-PL" sz="1600" dirty="0">
                <a:latin typeface="Times New Roman" pitchFamily="18" charset="0"/>
                <a:ea typeface="Calibri" pitchFamily="34" charset="0"/>
                <a:cs typeface="Times New Roman" pitchFamily="18" charset="0"/>
              </a:rPr>
              <a:t>ZSP1 w Chojnicach - Przeprowadzono analizę wyposażenia niezbędnego do realizacji podstawy programowej w zawodach oraz przeprowadzania egzaminów potwierdzających kwalifikacje w zawodzie; zakupiono lub pozyskano z programu „Pomorskie - dobry kurs na edukację” następujące wyposażenie: dla zawodu technik informatyk zakupiono komputery osobiste wraz z urządzeniami peryferyjnymi </a:t>
            </a:r>
            <a:r>
              <a:rPr lang="pl-PL" sz="1600" dirty="0" smtClean="0">
                <a:latin typeface="Times New Roman" pitchFamily="18" charset="0"/>
                <a:ea typeface="Calibri" pitchFamily="34" charset="0"/>
                <a:cs typeface="Times New Roman" pitchFamily="18" charset="0"/>
              </a:rPr>
              <a:t/>
            </a:r>
            <a:br>
              <a:rPr lang="pl-PL" sz="1600" dirty="0" smtClean="0">
                <a:latin typeface="Times New Roman" pitchFamily="18" charset="0"/>
                <a:ea typeface="Calibri" pitchFamily="34" charset="0"/>
                <a:cs typeface="Times New Roman" pitchFamily="18" charset="0"/>
              </a:rPr>
            </a:br>
            <a:r>
              <a:rPr lang="pl-PL" sz="1600" dirty="0" smtClean="0">
                <a:latin typeface="Times New Roman" pitchFamily="18" charset="0"/>
                <a:ea typeface="Calibri" pitchFamily="34" charset="0"/>
                <a:cs typeface="Times New Roman" pitchFamily="18" charset="0"/>
              </a:rPr>
              <a:t>i </a:t>
            </a:r>
            <a:r>
              <a:rPr lang="pl-PL" sz="1600" dirty="0">
                <a:latin typeface="Times New Roman" pitchFamily="18" charset="0"/>
                <a:ea typeface="Calibri" pitchFamily="34" charset="0"/>
                <a:cs typeface="Times New Roman" pitchFamily="18" charset="0"/>
              </a:rPr>
              <a:t>niezbędnym osprzętem i narzędziami, dla zawodu technik elektryk zakupiono narzędzia pomiarowe, narzędzia i osprzęt elektryczny, dla zawodu technik mechatronik pozyskano zestawy do ćwiczeń z pneumatyki, zestaw do ćwiczeń </a:t>
            </a:r>
            <a:r>
              <a:rPr lang="pl-PL" sz="1600" dirty="0" smtClean="0">
                <a:latin typeface="Times New Roman" pitchFamily="18" charset="0"/>
                <a:ea typeface="Calibri" pitchFamily="34" charset="0"/>
                <a:cs typeface="Times New Roman" pitchFamily="18" charset="0"/>
              </a:rPr>
              <a:t/>
            </a:r>
            <a:br>
              <a:rPr lang="pl-PL" sz="1600" dirty="0" smtClean="0">
                <a:latin typeface="Times New Roman" pitchFamily="18" charset="0"/>
                <a:ea typeface="Calibri" pitchFamily="34" charset="0"/>
                <a:cs typeface="Times New Roman" pitchFamily="18" charset="0"/>
              </a:rPr>
            </a:br>
            <a:r>
              <a:rPr lang="pl-PL" sz="1600" dirty="0" smtClean="0">
                <a:latin typeface="Times New Roman" pitchFamily="18" charset="0"/>
                <a:ea typeface="Calibri" pitchFamily="34" charset="0"/>
                <a:cs typeface="Times New Roman" pitchFamily="18" charset="0"/>
              </a:rPr>
              <a:t>z </a:t>
            </a:r>
            <a:r>
              <a:rPr lang="pl-PL" sz="1600" dirty="0">
                <a:latin typeface="Times New Roman" pitchFamily="18" charset="0"/>
                <a:ea typeface="Calibri" pitchFamily="34" charset="0"/>
                <a:cs typeface="Times New Roman" pitchFamily="18" charset="0"/>
              </a:rPr>
              <a:t>hydrauliki, model linii produkcyjnej oraz sterownik PLC, dokonano zakupu osprzętu do pneumatyki, zestawu do ćwiczeń z pneumatyki oraz sterownika PLC </a:t>
            </a:r>
            <a:r>
              <a:rPr lang="pl-PL" sz="1600" dirty="0" smtClean="0">
                <a:latin typeface="Times New Roman" pitchFamily="18" charset="0"/>
                <a:ea typeface="Calibri" pitchFamily="34" charset="0"/>
                <a:cs typeface="Times New Roman" pitchFamily="18" charset="0"/>
              </a:rPr>
              <a:t/>
            </a:r>
            <a:br>
              <a:rPr lang="pl-PL" sz="1600" dirty="0" smtClean="0">
                <a:latin typeface="Times New Roman" pitchFamily="18" charset="0"/>
                <a:ea typeface="Calibri" pitchFamily="34" charset="0"/>
                <a:cs typeface="Times New Roman" pitchFamily="18" charset="0"/>
              </a:rPr>
            </a:br>
            <a:r>
              <a:rPr lang="pl-PL" sz="1600" dirty="0" smtClean="0">
                <a:latin typeface="Times New Roman" pitchFamily="18" charset="0"/>
                <a:ea typeface="Calibri" pitchFamily="34" charset="0"/>
                <a:cs typeface="Times New Roman" pitchFamily="18" charset="0"/>
              </a:rPr>
              <a:t>i </a:t>
            </a:r>
            <a:r>
              <a:rPr lang="pl-PL" sz="1600" dirty="0">
                <a:latin typeface="Times New Roman" pitchFamily="18" charset="0"/>
                <a:ea typeface="Calibri" pitchFamily="34" charset="0"/>
                <a:cs typeface="Times New Roman" pitchFamily="18" charset="0"/>
              </a:rPr>
              <a:t>sprężarek; analizując możliwości przeprowadzenia egzaminów kwalifikacyjnych przeprowadzono modernizację sali lekcyjnej adaptując ją na miejsce przeprowadzania egzaminów praktycznych; wymieniono posadzkę, położono nowe instalacje oraz wykonano stanowiska egzaminacyjne z płytami montażowymi</a:t>
            </a:r>
            <a:endParaRPr lang="pl-PL" sz="1400" dirty="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32774"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 name="Prostokąt 18"/>
          <p:cNvSpPr/>
          <p:nvPr/>
        </p:nvSpPr>
        <p:spPr>
          <a:xfrm>
            <a:off x="539750" y="2276475"/>
            <a:ext cx="7956550" cy="4605338"/>
          </a:xfrm>
          <a:prstGeom prst="rect">
            <a:avLst/>
          </a:prstGeom>
        </p:spPr>
        <p:txBody>
          <a:bodyPr>
            <a:spAutoFit/>
          </a:bodyPr>
          <a:lstStyle/>
          <a:p>
            <a:pPr marL="800100" lvl="1" indent="-342900" algn="just" fontAlgn="auto">
              <a:lnSpc>
                <a:spcPct val="115000"/>
              </a:lnSpc>
              <a:spcBef>
                <a:spcPts val="0"/>
              </a:spcBef>
              <a:spcAft>
                <a:spcPts val="0"/>
              </a:spcAft>
              <a:buFont typeface="Wingdings"/>
              <a:buChar char=""/>
              <a:defRPr/>
            </a:pPr>
            <a:r>
              <a:rPr lang="pl-PL" sz="1550" dirty="0">
                <a:latin typeface="Times New Roman"/>
                <a:ea typeface="Calibri"/>
                <a:cs typeface="Times New Roman"/>
              </a:rPr>
              <a:t>ZSP2 w Chojnicach - Dokonano zakupu: podręczników szkolnych, książek, pomocy do technik fryzjerstwa, tablic szkolnych magnetycznych </a:t>
            </a:r>
            <a:r>
              <a:rPr lang="pl-PL" sz="1550" dirty="0" err="1">
                <a:latin typeface="Times New Roman"/>
                <a:ea typeface="Calibri"/>
                <a:cs typeface="Times New Roman"/>
              </a:rPr>
              <a:t>suchościeralnych</a:t>
            </a:r>
            <a:r>
              <a:rPr lang="pl-PL" sz="1550" dirty="0">
                <a:latin typeface="Times New Roman"/>
                <a:ea typeface="Calibri"/>
                <a:cs typeface="Times New Roman"/>
              </a:rPr>
              <a:t>, projektora multimedialnego, klimatyzatorów, pomocy do </a:t>
            </a:r>
            <a:r>
              <a:rPr lang="pl-PL" sz="1550" dirty="0" err="1">
                <a:latin typeface="Times New Roman"/>
                <a:ea typeface="Calibri"/>
                <a:cs typeface="Times New Roman"/>
              </a:rPr>
              <a:t>tech</a:t>
            </a:r>
            <a:r>
              <a:rPr lang="pl-PL" sz="1550" dirty="0">
                <a:latin typeface="Times New Roman"/>
                <a:ea typeface="Calibri"/>
                <a:cs typeface="Times New Roman"/>
              </a:rPr>
              <a:t>. Mechanicznej; wykonano: roboty malarskie, montaż klimatyzatorów, montaż rolet wewnętrznych</a:t>
            </a:r>
            <a:endParaRPr lang="pl-PL" sz="1550" dirty="0">
              <a:latin typeface="+mn-lt"/>
              <a:ea typeface="Calibri"/>
              <a:cs typeface="Times New Roman"/>
            </a:endParaRPr>
          </a:p>
          <a:p>
            <a:pPr marL="800100" lvl="1" indent="-342900" algn="just" fontAlgn="auto">
              <a:lnSpc>
                <a:spcPct val="115000"/>
              </a:lnSpc>
              <a:spcBef>
                <a:spcPts val="0"/>
              </a:spcBef>
              <a:spcAft>
                <a:spcPts val="0"/>
              </a:spcAft>
              <a:buFont typeface="Wingdings"/>
              <a:buChar char=""/>
              <a:defRPr/>
            </a:pPr>
            <a:r>
              <a:rPr lang="pl-PL" sz="1550" dirty="0" err="1">
                <a:latin typeface="Times New Roman"/>
                <a:ea typeface="Calibri"/>
                <a:cs typeface="Times New Roman"/>
              </a:rPr>
              <a:t>CKZiU</a:t>
            </a:r>
            <a:r>
              <a:rPr lang="pl-PL" sz="1550" dirty="0">
                <a:latin typeface="Times New Roman"/>
                <a:ea typeface="Calibri"/>
                <a:cs typeface="Times New Roman"/>
              </a:rPr>
              <a:t> - Wprowadzenie kwalifikacji w zawodach i przeprowadzanie egzaminów kwalifikacyjnych (również dla realizowanych Kwalifikacyjnych Kursów Zawodowych) wymusiło konieczność uzupełnienia wyposażenia posiadanych pracowni oraz tworzenia nowych pracowni, np. pracownie kosmetologii oraz zabiegów pielęgnacyjnych, pracownia do wykonywania napraw wyposażona w podnośnik dwukolumnowy, pracownia do diagnozowania i napraw elektrycznych i elektronicznych podzespołów pojazdów samochodowych; adaptacja pomieszczenia obecnej pracowni spawalniczej </a:t>
            </a:r>
            <a:r>
              <a:rPr lang="pl-PL" sz="1550" dirty="0" smtClean="0">
                <a:latin typeface="Times New Roman"/>
                <a:ea typeface="Calibri"/>
                <a:cs typeface="Times New Roman"/>
              </a:rPr>
              <a:t/>
            </a:r>
            <a:br>
              <a:rPr lang="pl-PL" sz="1550" dirty="0" smtClean="0">
                <a:latin typeface="Times New Roman"/>
                <a:ea typeface="Calibri"/>
                <a:cs typeface="Times New Roman"/>
              </a:rPr>
            </a:br>
            <a:r>
              <a:rPr lang="pl-PL" sz="1550" dirty="0" smtClean="0">
                <a:latin typeface="Times New Roman"/>
                <a:ea typeface="Calibri"/>
                <a:cs typeface="Times New Roman"/>
              </a:rPr>
              <a:t>i </a:t>
            </a:r>
            <a:r>
              <a:rPr lang="pl-PL" sz="1550" dirty="0">
                <a:latin typeface="Times New Roman"/>
                <a:ea typeface="Calibri"/>
                <a:cs typeface="Times New Roman"/>
              </a:rPr>
              <a:t>przystosowanie jej do prowadzenia zajęć kształcenia zawodowego dla zawodu „Monter sieci instalacji i urządzeń sanitarnych” gdzie do realizacji zajęć dydaktycznych są wykorzystywane modele różnych rodzajów instalacji, które placówka pozyskała; modernizacja posiadanych stanowisk egzaminacyjnych i przystosowania do przeprowadzania egzaminów zewnętrznych przez OKE w Gdańsku</a:t>
            </a:r>
            <a:endParaRPr lang="pl-PL" sz="1550" dirty="0">
              <a:latin typeface="+mn-lt"/>
              <a:ea typeface="Calibri"/>
              <a:cs typeface="Times New Roman"/>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33798"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3799" name="Prostokąt 18"/>
          <p:cNvSpPr>
            <a:spLocks noChangeArrowheads="1"/>
          </p:cNvSpPr>
          <p:nvPr/>
        </p:nvSpPr>
        <p:spPr bwMode="auto">
          <a:xfrm>
            <a:off x="539750" y="2276475"/>
            <a:ext cx="7956550" cy="3984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800100" lvl="1" indent="-342900" algn="just">
              <a:lnSpc>
                <a:spcPct val="115000"/>
              </a:lnSpc>
              <a:buFont typeface="Wingdings" pitchFamily="2" charset="2"/>
              <a:buChar char=""/>
            </a:pPr>
            <a:r>
              <a:rPr lang="pl-PL" sz="1700">
                <a:latin typeface="Times New Roman" pitchFamily="18" charset="0"/>
                <a:ea typeface="Calibri" pitchFamily="34" charset="0"/>
                <a:cs typeface="Times New Roman" pitchFamily="18" charset="0"/>
              </a:rPr>
              <a:t>ZSP w Malachinie - 100% nauczycieli, w tym uczący przedmiotów zawodowych, zostało wyposażonych w laptopy i pendrive, we wszystkich pomieszczeniach szkoły jest dostęp do Internetu, we wszystkich 14 salach dydaktycznych są projektory multimedialne, w 4 salach lekcyjnych tablice interaktywne, z dodatkowych środków pozyskanych ze Starostwa Powiatowego w Chojnicach zakupiono 20 laptopów do pracowni ekonomicznej, pozyskano lub zaktualizowano oprogramowanie specjalistyczne dla przedmiotów zawodowych oraz na potrzeby egzaminów w zawodach</a:t>
            </a:r>
            <a:endParaRPr lang="pl-PL" sz="1700">
              <a:ea typeface="Calibri" pitchFamily="34" charset="0"/>
              <a:cs typeface="Times New Roman" pitchFamily="18" charset="0"/>
            </a:endParaRPr>
          </a:p>
          <a:p>
            <a:pPr marL="800100" lvl="1" indent="-342900" algn="just">
              <a:lnSpc>
                <a:spcPct val="115000"/>
              </a:lnSpc>
              <a:buFont typeface="Wingdings" pitchFamily="2" charset="2"/>
              <a:buChar char=""/>
            </a:pPr>
            <a:r>
              <a:rPr lang="pl-PL" sz="1700">
                <a:latin typeface="Times New Roman" pitchFamily="18" charset="0"/>
                <a:ea typeface="Calibri" pitchFamily="34" charset="0"/>
                <a:cs typeface="Times New Roman" pitchFamily="18" charset="0"/>
              </a:rPr>
              <a:t>LO w Czersku - Pomoce z unijnego Programu Operacyjnego „Zrównoważony rozwój sektora rybołówstwa i nadbrzeżnych obszarów rybackich PO RYBY 2007-2013"; utworzenie Czerskiego Młyna Wiedzy i Techniki – laboratorium biologiczno-chemiczno-fizyczno-informatyczne, w ramach którego zakupiono wyposażenie; rozwój bazy edukacyjnej i sportowej: boisko sportowe</a:t>
            </a:r>
            <a:endParaRPr lang="pl-PL" sz="170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34822"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4823" name="Prostokąt 18"/>
          <p:cNvSpPr>
            <a:spLocks noChangeArrowheads="1"/>
          </p:cNvSpPr>
          <p:nvPr/>
        </p:nvSpPr>
        <p:spPr bwMode="auto">
          <a:xfrm>
            <a:off x="539750" y="2276475"/>
            <a:ext cx="7956550" cy="359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800100" lvl="1" indent="-342900" algn="just">
              <a:lnSpc>
                <a:spcPct val="115000"/>
              </a:lnSpc>
              <a:buFont typeface="Wingdings" pitchFamily="2" charset="2"/>
              <a:buChar char=""/>
            </a:pPr>
            <a:r>
              <a:rPr lang="pl-PL">
                <a:latin typeface="Times New Roman" pitchFamily="18" charset="0"/>
                <a:ea typeface="Calibri" pitchFamily="34" charset="0"/>
                <a:cs typeface="Times New Roman" pitchFamily="18" charset="0"/>
              </a:rPr>
              <a:t>T2 w Chojnicach - Modernizacja parteru budynku: wymiana instalacji elektrycznej, prace wykończeniowe</a:t>
            </a:r>
            <a:endParaRPr lang="pl-PL" sz="1600">
              <a:ea typeface="Calibri" pitchFamily="34" charset="0"/>
              <a:cs typeface="Times New Roman" pitchFamily="18" charset="0"/>
            </a:endParaRPr>
          </a:p>
          <a:p>
            <a:pPr marL="800100" lvl="1" indent="-342900" algn="just">
              <a:lnSpc>
                <a:spcPct val="115000"/>
              </a:lnSpc>
              <a:buFont typeface="Wingdings" pitchFamily="2" charset="2"/>
              <a:buChar char=""/>
            </a:pPr>
            <a:r>
              <a:rPr lang="pl-PL">
                <a:latin typeface="Times New Roman" pitchFamily="18" charset="0"/>
                <a:ea typeface="Calibri" pitchFamily="34" charset="0"/>
                <a:cs typeface="Times New Roman" pitchFamily="18" charset="0"/>
              </a:rPr>
              <a:t>T3 w Chojnicach - Systematyczne uzupełnianie wyposażenia edukacyjnego niezbędnego do realizacji procesu dydaktycznego; zakupiono: projektory, drukarki, ekrany i uchwyty, głośniki, karty pamięci do komputerów, sprzęt sportowy (piłki), radioodtwarzacze, karty pamięci i czytniki kart pamięci do aparatu fotograficznego, tła fotograficzne, statyw oświetleniowy, stół bezcieniowy, parasolki  fotograficzne, lampy błyskowe  z oprawkami; zostały przeprowadzone drobne prace konserwacyjne</a:t>
            </a:r>
            <a:endParaRPr lang="pl-PL" sz="1600">
              <a:ea typeface="Calibri" pitchFamily="34" charset="0"/>
              <a:cs typeface="Times New Roman" pitchFamily="18" charset="0"/>
            </a:endParaRPr>
          </a:p>
          <a:p>
            <a:pPr marL="800100" lvl="1" indent="-342900" algn="just">
              <a:lnSpc>
                <a:spcPct val="115000"/>
              </a:lnSpc>
              <a:buFont typeface="Wingdings" pitchFamily="2" charset="2"/>
              <a:buChar char=""/>
            </a:pPr>
            <a:r>
              <a:rPr lang="pl-PL">
                <a:latin typeface="Times New Roman" pitchFamily="18" charset="0"/>
                <a:ea typeface="Calibri" pitchFamily="34" charset="0"/>
                <a:cs typeface="Times New Roman" pitchFamily="18" charset="0"/>
              </a:rPr>
              <a:t>ZSP w Brusach - Utworzenie dwóch pracowni językowych (jednej samodzielnej, drugiej na bazie pracowni komputerowej)</a:t>
            </a:r>
            <a:endParaRPr lang="pl-PL" sz="160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35846"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5847" name="Prostokąt 18"/>
          <p:cNvSpPr>
            <a:spLocks noChangeArrowheads="1"/>
          </p:cNvSpPr>
          <p:nvPr/>
        </p:nvSpPr>
        <p:spPr bwMode="auto">
          <a:xfrm>
            <a:off x="539750" y="2276475"/>
            <a:ext cx="7956550" cy="2322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lnSpc>
                <a:spcPct val="115000"/>
              </a:lnSpc>
            </a:pPr>
            <a:r>
              <a:rPr lang="pl-PL">
                <a:solidFill>
                  <a:srgbClr val="C00000"/>
                </a:solidFill>
                <a:latin typeface="Times New Roman" pitchFamily="18" charset="0"/>
                <a:ea typeface="Calibri" pitchFamily="34" charset="0"/>
                <a:cs typeface="Times New Roman" pitchFamily="18" charset="0"/>
              </a:rPr>
              <a:t>Cel średniookresowy: </a:t>
            </a:r>
            <a:r>
              <a:rPr lang="pl-PL">
                <a:latin typeface="Times New Roman" pitchFamily="18" charset="0"/>
                <a:ea typeface="Calibri" pitchFamily="34" charset="0"/>
                <a:cs typeface="Times New Roman" pitchFamily="18" charset="0"/>
              </a:rPr>
              <a:t>Wspieranie rozwoju szkolnictwa wyższego</a:t>
            </a:r>
            <a:endParaRPr lang="pl-PL" sz="1600">
              <a:ea typeface="Calibri" pitchFamily="34" charset="0"/>
              <a:cs typeface="Times New Roman" pitchFamily="18" charset="0"/>
            </a:endParaRPr>
          </a:p>
          <a:p>
            <a:pPr algn="just">
              <a:lnSpc>
                <a:spcPct val="115000"/>
              </a:lnSpc>
            </a:pPr>
            <a:r>
              <a:rPr lang="pl-PL">
                <a:solidFill>
                  <a:srgbClr val="00B0F0"/>
                </a:solidFill>
                <a:latin typeface="Times New Roman" pitchFamily="18" charset="0"/>
                <a:ea typeface="Calibri" pitchFamily="34" charset="0"/>
                <a:cs typeface="Times New Roman" pitchFamily="18" charset="0"/>
              </a:rPr>
              <a:t>Działania: </a:t>
            </a:r>
            <a:endParaRPr lang="pl-PL" sz="1600">
              <a:ea typeface="Calibri" pitchFamily="34" charset="0"/>
              <a:cs typeface="Times New Roman" pitchFamily="18" charset="0"/>
            </a:endParaRPr>
          </a:p>
          <a:p>
            <a:pPr marL="800100" lvl="1" indent="-342900" algn="just">
              <a:lnSpc>
                <a:spcPct val="115000"/>
              </a:lnSpc>
              <a:buFont typeface="Calibri" pitchFamily="34" charset="0"/>
              <a:buAutoNum type="arabicPeriod"/>
            </a:pPr>
            <a:r>
              <a:rPr lang="pl-PL">
                <a:latin typeface="Times New Roman" pitchFamily="18" charset="0"/>
                <a:ea typeface="Calibri" pitchFamily="34" charset="0"/>
                <a:cs typeface="Times New Roman" pitchFamily="18" charset="0"/>
              </a:rPr>
              <a:t>Elastyczna oferta zgodna z zapotrzebowaniem rynku pracy</a:t>
            </a:r>
            <a:endParaRPr lang="pl-PL" sz="1600">
              <a:ea typeface="Calibri" pitchFamily="34" charset="0"/>
              <a:cs typeface="Times New Roman" pitchFamily="18" charset="0"/>
            </a:endParaRPr>
          </a:p>
          <a:p>
            <a:pPr marL="800100" lvl="1" indent="-342900" algn="just">
              <a:lnSpc>
                <a:spcPct val="115000"/>
              </a:lnSpc>
              <a:buFont typeface="Calibri" pitchFamily="34" charset="0"/>
              <a:buAutoNum type="arabicPeriod"/>
            </a:pPr>
            <a:r>
              <a:rPr lang="pl-PL">
                <a:latin typeface="Times New Roman" pitchFamily="18" charset="0"/>
                <a:ea typeface="Calibri" pitchFamily="34" charset="0"/>
                <a:cs typeface="Times New Roman" pitchFamily="18" charset="0"/>
              </a:rPr>
              <a:t>Lobbing na rzecz kierunków kształcenia</a:t>
            </a:r>
            <a:endParaRPr lang="pl-PL" sz="1600">
              <a:ea typeface="Calibri" pitchFamily="34" charset="0"/>
              <a:cs typeface="Times New Roman" pitchFamily="18" charset="0"/>
            </a:endParaRPr>
          </a:p>
          <a:p>
            <a:pPr algn="just">
              <a:lnSpc>
                <a:spcPct val="115000"/>
              </a:lnSpc>
            </a:pPr>
            <a:r>
              <a:rPr lang="pl-PL">
                <a:latin typeface="Times New Roman" pitchFamily="18" charset="0"/>
                <a:ea typeface="Calibri" pitchFamily="34" charset="0"/>
                <a:cs typeface="Times New Roman" pitchFamily="18" charset="0"/>
              </a:rPr>
              <a:t>Realizacja:</a:t>
            </a:r>
            <a:endParaRPr lang="pl-PL" sz="1600">
              <a:ea typeface="Calibri" pitchFamily="34" charset="0"/>
              <a:cs typeface="Times New Roman" pitchFamily="18" charset="0"/>
            </a:endParaRPr>
          </a:p>
          <a:p>
            <a:pPr marL="800100" lvl="1" indent="-342900" algn="just">
              <a:lnSpc>
                <a:spcPct val="115000"/>
              </a:lnSpc>
              <a:buFont typeface="Wingdings" pitchFamily="2" charset="2"/>
              <a:buChar char=""/>
            </a:pPr>
            <a:r>
              <a:rPr lang="pl-PL">
                <a:latin typeface="Times New Roman" pitchFamily="18" charset="0"/>
                <a:ea typeface="Calibri" pitchFamily="34" charset="0"/>
                <a:cs typeface="Times New Roman" pitchFamily="18" charset="0"/>
              </a:rPr>
              <a:t>Współpraca z PWSH Pomerania w ramach utworzenia wspólnego kierunku medycznego</a:t>
            </a:r>
            <a:endParaRPr lang="pl-PL" sz="160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22337"/>
          </a:xfrm>
          <a:prstGeom prst="rect">
            <a:avLst/>
          </a:prstGeom>
        </p:spPr>
        <p:txBody>
          <a:bodyPr>
            <a:spAutoFit/>
          </a:bodyPr>
          <a:lstStyle/>
          <a:p>
            <a:pPr fontAlgn="auto">
              <a:spcBef>
                <a:spcPts val="0"/>
              </a:spcBef>
              <a:spcAft>
                <a:spcPts val="0"/>
              </a:spcAft>
              <a:defRPr/>
            </a:pPr>
            <a:r>
              <a:rPr lang="pl-PL" sz="27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4: Rozwój postaw aktywności, ustawicznej edukacji i podmiotowości obywateli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36870"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6871" name="Prostokąt 18"/>
          <p:cNvSpPr>
            <a:spLocks noChangeArrowheads="1"/>
          </p:cNvSpPr>
          <p:nvPr/>
        </p:nvSpPr>
        <p:spPr bwMode="auto">
          <a:xfrm>
            <a:off x="539750" y="2276475"/>
            <a:ext cx="7956550" cy="26407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lnSpc>
                <a:spcPct val="115000"/>
              </a:lnSpc>
            </a:pPr>
            <a:r>
              <a:rPr lang="pl-PL" dirty="0">
                <a:solidFill>
                  <a:srgbClr val="C00000"/>
                </a:solidFill>
                <a:latin typeface="Times New Roman" pitchFamily="18" charset="0"/>
                <a:ea typeface="Calibri" pitchFamily="34" charset="0"/>
                <a:cs typeface="Times New Roman" pitchFamily="18" charset="0"/>
              </a:rPr>
              <a:t>Cel średniookresowy: </a:t>
            </a:r>
            <a:r>
              <a:rPr lang="pl-PL" dirty="0">
                <a:latin typeface="Times New Roman" pitchFamily="18" charset="0"/>
                <a:ea typeface="Calibri" pitchFamily="34" charset="0"/>
                <a:cs typeface="Times New Roman" pitchFamily="18" charset="0"/>
              </a:rPr>
              <a:t>Kreowanie pozytywnego wizerunku powiatu w regionie </a:t>
            </a:r>
            <a:r>
              <a:rPr lang="pl-PL" dirty="0" smtClean="0">
                <a:latin typeface="Times New Roman" pitchFamily="18" charset="0"/>
                <a:ea typeface="Calibri" pitchFamily="34" charset="0"/>
                <a:cs typeface="Times New Roman" pitchFamily="18" charset="0"/>
              </a:rPr>
              <a:t/>
            </a:r>
            <a:br>
              <a:rPr lang="pl-PL" dirty="0" smtClean="0">
                <a:latin typeface="Times New Roman" pitchFamily="18" charset="0"/>
                <a:ea typeface="Calibri" pitchFamily="34" charset="0"/>
                <a:cs typeface="Times New Roman" pitchFamily="18" charset="0"/>
              </a:rPr>
            </a:br>
            <a:r>
              <a:rPr lang="pl-PL" dirty="0" smtClean="0">
                <a:latin typeface="Times New Roman" pitchFamily="18" charset="0"/>
                <a:ea typeface="Calibri" pitchFamily="34" charset="0"/>
                <a:cs typeface="Times New Roman" pitchFamily="18" charset="0"/>
              </a:rPr>
              <a:t>i </a:t>
            </a:r>
            <a:r>
              <a:rPr lang="pl-PL" dirty="0">
                <a:latin typeface="Times New Roman" pitchFamily="18" charset="0"/>
                <a:ea typeface="Calibri" pitchFamily="34" charset="0"/>
                <a:cs typeface="Times New Roman" pitchFamily="18" charset="0"/>
              </a:rPr>
              <a:t>wśród mieszkańców</a:t>
            </a:r>
            <a:endParaRPr lang="pl-PL" sz="1600" dirty="0">
              <a:ea typeface="Calibri" pitchFamily="34" charset="0"/>
              <a:cs typeface="Times New Roman" pitchFamily="18" charset="0"/>
            </a:endParaRPr>
          </a:p>
          <a:p>
            <a:pPr algn="just">
              <a:lnSpc>
                <a:spcPct val="115000"/>
              </a:lnSpc>
            </a:pPr>
            <a:r>
              <a:rPr lang="pl-PL" dirty="0">
                <a:solidFill>
                  <a:srgbClr val="00B0F0"/>
                </a:solidFill>
                <a:latin typeface="Times New Roman" pitchFamily="18" charset="0"/>
                <a:ea typeface="Calibri" pitchFamily="34" charset="0"/>
                <a:cs typeface="Times New Roman" pitchFamily="18" charset="0"/>
              </a:rPr>
              <a:t>Działania: </a:t>
            </a:r>
            <a:endParaRPr lang="pl-PL" sz="1600" dirty="0">
              <a:ea typeface="Calibri" pitchFamily="34" charset="0"/>
              <a:cs typeface="Times New Roman" pitchFamily="18" charset="0"/>
            </a:endParaRPr>
          </a:p>
          <a:p>
            <a:pPr marL="800100" lvl="1" indent="-342900" algn="just">
              <a:lnSpc>
                <a:spcPct val="115000"/>
              </a:lnSpc>
              <a:buFont typeface="Calibri" pitchFamily="34" charset="0"/>
              <a:buAutoNum type="arabicPeriod"/>
            </a:pPr>
            <a:r>
              <a:rPr lang="pl-PL" dirty="0">
                <a:latin typeface="Times New Roman" pitchFamily="18" charset="0"/>
                <a:ea typeface="Calibri" pitchFamily="34" charset="0"/>
                <a:cs typeface="Times New Roman" pitchFamily="18" charset="0"/>
              </a:rPr>
              <a:t>Identyfikacja znanych osób pochodzących z powiatu chojnickiego</a:t>
            </a:r>
            <a:endParaRPr lang="pl-PL" sz="1600" dirty="0">
              <a:ea typeface="Calibri" pitchFamily="34" charset="0"/>
              <a:cs typeface="Times New Roman" pitchFamily="18" charset="0"/>
            </a:endParaRPr>
          </a:p>
          <a:p>
            <a:pPr marL="800100" lvl="1" indent="-342900" algn="just">
              <a:lnSpc>
                <a:spcPct val="115000"/>
              </a:lnSpc>
              <a:buFont typeface="Calibri" pitchFamily="34" charset="0"/>
              <a:buAutoNum type="arabicPeriod"/>
            </a:pPr>
            <a:r>
              <a:rPr lang="pl-PL" dirty="0">
                <a:latin typeface="Times New Roman" pitchFamily="18" charset="0"/>
                <a:ea typeface="Calibri" pitchFamily="34" charset="0"/>
                <a:cs typeface="Times New Roman" pitchFamily="18" charset="0"/>
              </a:rPr>
              <a:t>Mianowanie wybranych – wybitnych postaci ambasadorami powiatu</a:t>
            </a:r>
            <a:endParaRPr lang="pl-PL" sz="1600" dirty="0">
              <a:ea typeface="Calibri" pitchFamily="34" charset="0"/>
              <a:cs typeface="Times New Roman" pitchFamily="18" charset="0"/>
            </a:endParaRPr>
          </a:p>
          <a:p>
            <a:pPr algn="just">
              <a:lnSpc>
                <a:spcPct val="115000"/>
              </a:lnSpc>
            </a:pPr>
            <a:r>
              <a:rPr lang="pl-PL" dirty="0">
                <a:latin typeface="Times New Roman" pitchFamily="18" charset="0"/>
                <a:ea typeface="Calibri" pitchFamily="34" charset="0"/>
                <a:cs typeface="Times New Roman" pitchFamily="18" charset="0"/>
              </a:rPr>
              <a:t>Realizacja:</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smtClean="0">
                <a:latin typeface="Times New Roman" pitchFamily="18" charset="0"/>
                <a:ea typeface="Calibri" pitchFamily="34" charset="0"/>
                <a:cs typeface="Times New Roman" pitchFamily="18" charset="0"/>
              </a:rPr>
              <a:t>Trwa weryfikacja </a:t>
            </a:r>
            <a:r>
              <a:rPr lang="pl-PL" dirty="0">
                <a:latin typeface="Times New Roman" pitchFamily="18" charset="0"/>
                <a:ea typeface="Calibri" pitchFamily="34" charset="0"/>
                <a:cs typeface="Times New Roman" pitchFamily="18" charset="0"/>
              </a:rPr>
              <a:t>znanych, wybitnych postaci pochodzących z powiatu chojnickiego, aby mianować je ambasadorami powiatu</a:t>
            </a:r>
            <a:endParaRPr lang="pl-PL" sz="1600" dirty="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54087"/>
          </a:xfrm>
          <a:prstGeom prst="rect">
            <a:avLst/>
          </a:prstGeom>
        </p:spPr>
        <p:txBody>
          <a:bodyPr>
            <a:spAutoFit/>
          </a:bodyPr>
          <a:lstStyle/>
          <a:p>
            <a:pPr fontAlgn="auto">
              <a:spcBef>
                <a:spcPts val="0"/>
              </a:spcBef>
              <a:spcAft>
                <a:spcPts val="0"/>
              </a:spcAft>
              <a:defRPr/>
            </a:pPr>
            <a:r>
              <a:rPr lang="pl-PL" sz="28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5: Podniesienie poziomu życia mieszkańców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37894"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 name="Prostokąt 18"/>
          <p:cNvSpPr/>
          <p:nvPr/>
        </p:nvSpPr>
        <p:spPr>
          <a:xfrm>
            <a:off x="539750" y="2276475"/>
            <a:ext cx="7956550" cy="4286250"/>
          </a:xfrm>
          <a:prstGeom prst="rect">
            <a:avLst/>
          </a:prstGeom>
        </p:spPr>
        <p:txBody>
          <a:bodyPr>
            <a:spAutoFit/>
          </a:bodyPr>
          <a:lstStyle/>
          <a:p>
            <a:pPr algn="just" fontAlgn="auto">
              <a:lnSpc>
                <a:spcPct val="115000"/>
              </a:lnSpc>
              <a:spcBef>
                <a:spcPts val="0"/>
              </a:spcBef>
              <a:spcAft>
                <a:spcPts val="0"/>
              </a:spcAft>
              <a:defRPr/>
            </a:pPr>
            <a:r>
              <a:rPr lang="pl-PL" sz="1700" dirty="0">
                <a:solidFill>
                  <a:srgbClr val="C00000"/>
                </a:solidFill>
                <a:latin typeface="Times New Roman"/>
                <a:ea typeface="Calibri"/>
                <a:cs typeface="Times New Roman"/>
              </a:rPr>
              <a:t>Cel średniookresowy: </a:t>
            </a:r>
            <a:r>
              <a:rPr lang="pl-PL" sz="1700" dirty="0">
                <a:latin typeface="Times New Roman"/>
                <a:ea typeface="Calibri"/>
                <a:cs typeface="Times New Roman"/>
              </a:rPr>
              <a:t>Zaktywizowanie samorządów gmin i powiatu do ściślejszej współpracy, z określeniem jednolitych zasad i obszarów współpracy</a:t>
            </a:r>
            <a:endParaRPr lang="pl-PL" sz="1700" dirty="0">
              <a:latin typeface="+mn-lt"/>
              <a:ea typeface="Calibri"/>
              <a:cs typeface="Times New Roman"/>
            </a:endParaRPr>
          </a:p>
          <a:p>
            <a:pPr algn="just" fontAlgn="auto">
              <a:lnSpc>
                <a:spcPct val="115000"/>
              </a:lnSpc>
              <a:spcBef>
                <a:spcPts val="0"/>
              </a:spcBef>
              <a:spcAft>
                <a:spcPts val="0"/>
              </a:spcAft>
              <a:defRPr/>
            </a:pPr>
            <a:r>
              <a:rPr lang="pl-PL" sz="1700" dirty="0">
                <a:solidFill>
                  <a:srgbClr val="00B0F0"/>
                </a:solidFill>
                <a:latin typeface="Times New Roman"/>
                <a:ea typeface="Calibri"/>
                <a:cs typeface="Times New Roman"/>
              </a:rPr>
              <a:t>Działanie: </a:t>
            </a:r>
            <a:r>
              <a:rPr lang="pl-PL" sz="1700" dirty="0">
                <a:latin typeface="Times New Roman"/>
                <a:ea typeface="Calibri"/>
                <a:cs typeface="Times New Roman"/>
              </a:rPr>
              <a:t>Wspólne występowanie o dofinansowanie ze środków Unii Europejskiej itp.</a:t>
            </a:r>
            <a:endParaRPr lang="pl-PL" sz="1700" dirty="0">
              <a:latin typeface="+mn-lt"/>
              <a:ea typeface="Calibri"/>
              <a:cs typeface="Times New Roman"/>
            </a:endParaRPr>
          </a:p>
          <a:p>
            <a:pPr algn="just" fontAlgn="auto">
              <a:lnSpc>
                <a:spcPct val="115000"/>
              </a:lnSpc>
              <a:spcBef>
                <a:spcPts val="0"/>
              </a:spcBef>
              <a:spcAft>
                <a:spcPts val="0"/>
              </a:spcAft>
              <a:defRPr/>
            </a:pPr>
            <a:r>
              <a:rPr lang="pl-PL" sz="1700" dirty="0">
                <a:latin typeface="Times New Roman"/>
                <a:ea typeface="Calibri"/>
                <a:cs typeface="Times New Roman"/>
              </a:rPr>
              <a:t>Realizacja:</a:t>
            </a:r>
            <a:endParaRPr lang="pl-PL" sz="1700" dirty="0">
              <a:latin typeface="+mn-lt"/>
              <a:ea typeface="Calibri"/>
              <a:cs typeface="Times New Roman"/>
            </a:endParaRPr>
          </a:p>
          <a:p>
            <a:pPr marL="800100" lvl="1" indent="-342900" algn="just" fontAlgn="auto">
              <a:lnSpc>
                <a:spcPct val="115000"/>
              </a:lnSpc>
              <a:spcBef>
                <a:spcPts val="0"/>
              </a:spcBef>
              <a:spcAft>
                <a:spcPts val="0"/>
              </a:spcAft>
              <a:buFont typeface="Wingdings"/>
              <a:buChar char=""/>
              <a:defRPr/>
            </a:pPr>
            <a:r>
              <a:rPr lang="pl-PL" sz="1700" dirty="0">
                <a:latin typeface="Times New Roman"/>
                <a:ea typeface="Calibri"/>
                <a:cs typeface="Times New Roman"/>
              </a:rPr>
              <a:t>Realizacja wspólnych zadań w ramach ZPT i MOF</a:t>
            </a:r>
            <a:endParaRPr lang="pl-PL" sz="1700" dirty="0">
              <a:latin typeface="+mn-lt"/>
              <a:ea typeface="Calibri"/>
              <a:cs typeface="Times New Roman"/>
            </a:endParaRPr>
          </a:p>
          <a:p>
            <a:pPr marL="228600" algn="just" fontAlgn="auto">
              <a:lnSpc>
                <a:spcPct val="115000"/>
              </a:lnSpc>
              <a:spcBef>
                <a:spcPts val="0"/>
              </a:spcBef>
              <a:spcAft>
                <a:spcPts val="0"/>
              </a:spcAft>
              <a:defRPr/>
            </a:pPr>
            <a:r>
              <a:rPr lang="pl-PL" sz="1700" dirty="0">
                <a:latin typeface="Times New Roman"/>
                <a:ea typeface="Calibri"/>
                <a:cs typeface="Times New Roman"/>
              </a:rPr>
              <a:t> </a:t>
            </a:r>
            <a:endParaRPr lang="pl-PL" sz="1700" dirty="0">
              <a:latin typeface="+mn-lt"/>
              <a:ea typeface="Calibri"/>
              <a:cs typeface="Times New Roman"/>
            </a:endParaRPr>
          </a:p>
          <a:p>
            <a:pPr algn="just" fontAlgn="auto">
              <a:lnSpc>
                <a:spcPct val="115000"/>
              </a:lnSpc>
              <a:spcBef>
                <a:spcPts val="0"/>
              </a:spcBef>
              <a:spcAft>
                <a:spcPts val="0"/>
              </a:spcAft>
              <a:defRPr/>
            </a:pPr>
            <a:r>
              <a:rPr lang="pl-PL" sz="1700" dirty="0">
                <a:solidFill>
                  <a:srgbClr val="C00000"/>
                </a:solidFill>
                <a:latin typeface="Times New Roman"/>
                <a:ea typeface="Calibri"/>
                <a:cs typeface="Times New Roman"/>
              </a:rPr>
              <a:t>Cel średniookresowy: </a:t>
            </a:r>
            <a:r>
              <a:rPr lang="pl-PL" sz="1700" dirty="0">
                <a:latin typeface="Times New Roman"/>
                <a:ea typeface="Calibri"/>
                <a:cs typeface="Times New Roman"/>
              </a:rPr>
              <a:t>Przeciwdziałanie patologiom społecznym</a:t>
            </a:r>
            <a:endParaRPr lang="pl-PL" sz="1700" dirty="0">
              <a:latin typeface="+mn-lt"/>
              <a:ea typeface="Calibri"/>
              <a:cs typeface="Times New Roman"/>
            </a:endParaRPr>
          </a:p>
          <a:p>
            <a:pPr algn="just" fontAlgn="auto">
              <a:lnSpc>
                <a:spcPct val="115000"/>
              </a:lnSpc>
              <a:spcBef>
                <a:spcPts val="0"/>
              </a:spcBef>
              <a:spcAft>
                <a:spcPts val="0"/>
              </a:spcAft>
              <a:defRPr/>
            </a:pPr>
            <a:r>
              <a:rPr lang="pl-PL" sz="1700" dirty="0">
                <a:solidFill>
                  <a:srgbClr val="00B0F0"/>
                </a:solidFill>
                <a:latin typeface="Times New Roman"/>
                <a:ea typeface="Calibri"/>
                <a:cs typeface="Times New Roman"/>
              </a:rPr>
              <a:t>Działanie: </a:t>
            </a:r>
            <a:r>
              <a:rPr lang="pl-PL" sz="1700" dirty="0">
                <a:latin typeface="Times New Roman"/>
                <a:ea typeface="Calibri"/>
                <a:cs typeface="Times New Roman"/>
              </a:rPr>
              <a:t>Wprowadzenie obowiązkowych zajęć w szkołach ponadgimnazjalnych </a:t>
            </a:r>
            <a:r>
              <a:rPr lang="pl-PL" sz="1700" dirty="0" smtClean="0">
                <a:latin typeface="Times New Roman"/>
                <a:ea typeface="Calibri"/>
                <a:cs typeface="Times New Roman"/>
              </a:rPr>
              <a:t/>
            </a:r>
            <a:br>
              <a:rPr lang="pl-PL" sz="1700" dirty="0" smtClean="0">
                <a:latin typeface="Times New Roman"/>
                <a:ea typeface="Calibri"/>
                <a:cs typeface="Times New Roman"/>
              </a:rPr>
            </a:br>
            <a:r>
              <a:rPr lang="pl-PL" sz="1700" dirty="0" smtClean="0">
                <a:latin typeface="Times New Roman"/>
                <a:ea typeface="Calibri"/>
                <a:cs typeface="Times New Roman"/>
              </a:rPr>
              <a:t>z </a:t>
            </a:r>
            <a:r>
              <a:rPr lang="pl-PL" sz="1700" dirty="0">
                <a:latin typeface="Times New Roman"/>
                <a:ea typeface="Calibri"/>
                <a:cs typeface="Times New Roman"/>
              </a:rPr>
              <a:t>zakresu przeciwdziałania nikotynizmowi, narkomanii i alkoholizmowi</a:t>
            </a:r>
            <a:endParaRPr lang="pl-PL" sz="1700" dirty="0">
              <a:latin typeface="+mn-lt"/>
              <a:ea typeface="Calibri"/>
              <a:cs typeface="Times New Roman"/>
            </a:endParaRPr>
          </a:p>
          <a:p>
            <a:pPr algn="just" fontAlgn="auto">
              <a:lnSpc>
                <a:spcPct val="115000"/>
              </a:lnSpc>
              <a:spcBef>
                <a:spcPts val="0"/>
              </a:spcBef>
              <a:spcAft>
                <a:spcPts val="0"/>
              </a:spcAft>
              <a:defRPr/>
            </a:pPr>
            <a:r>
              <a:rPr lang="pl-PL" sz="1700" dirty="0">
                <a:latin typeface="Times New Roman"/>
                <a:ea typeface="Calibri"/>
                <a:cs typeface="Times New Roman"/>
              </a:rPr>
              <a:t>Realizacja:</a:t>
            </a:r>
            <a:endParaRPr lang="pl-PL" sz="1700" dirty="0">
              <a:latin typeface="+mn-lt"/>
              <a:ea typeface="Calibri"/>
              <a:cs typeface="Times New Roman"/>
            </a:endParaRPr>
          </a:p>
          <a:p>
            <a:pPr marL="800100" lvl="1" indent="-342900" algn="just" fontAlgn="auto">
              <a:lnSpc>
                <a:spcPct val="115000"/>
              </a:lnSpc>
              <a:spcBef>
                <a:spcPts val="0"/>
              </a:spcBef>
              <a:spcAft>
                <a:spcPts val="0"/>
              </a:spcAft>
              <a:buFont typeface="Wingdings"/>
              <a:buChar char=""/>
              <a:defRPr/>
            </a:pPr>
            <a:r>
              <a:rPr lang="pl-PL" sz="1700" dirty="0">
                <a:latin typeface="Times New Roman"/>
                <a:ea typeface="Calibri"/>
                <a:cs typeface="Times New Roman"/>
              </a:rPr>
              <a:t>Przeprowadzono debatę dla młodzieży ze szkół ponadgimnazjalnych ze specjalistami z zakresu przeciwdziałania nikotynizmowi, narkomanii </a:t>
            </a:r>
            <a:r>
              <a:rPr lang="pl-PL" sz="1700" dirty="0" smtClean="0">
                <a:latin typeface="Times New Roman"/>
                <a:ea typeface="Calibri"/>
                <a:cs typeface="Times New Roman"/>
              </a:rPr>
              <a:t/>
            </a:r>
            <a:br>
              <a:rPr lang="pl-PL" sz="1700" dirty="0" smtClean="0">
                <a:latin typeface="Times New Roman"/>
                <a:ea typeface="Calibri"/>
                <a:cs typeface="Times New Roman"/>
              </a:rPr>
            </a:br>
            <a:r>
              <a:rPr lang="pl-PL" sz="1700" dirty="0" smtClean="0">
                <a:latin typeface="Times New Roman"/>
                <a:ea typeface="Calibri"/>
                <a:cs typeface="Times New Roman"/>
              </a:rPr>
              <a:t>i </a:t>
            </a:r>
            <a:r>
              <a:rPr lang="pl-PL" sz="1700" dirty="0">
                <a:latin typeface="Times New Roman"/>
                <a:ea typeface="Calibri"/>
                <a:cs typeface="Times New Roman"/>
              </a:rPr>
              <a:t>alkoholizmowi w ramach projektu pn.: „Powiat Chojnicki bezpiecznym </a:t>
            </a:r>
            <a:r>
              <a:rPr lang="pl-PL" sz="1700" dirty="0" smtClean="0">
                <a:latin typeface="Times New Roman"/>
                <a:ea typeface="Calibri"/>
                <a:cs typeface="Times New Roman"/>
              </a:rPr>
              <a:t/>
            </a:r>
            <a:br>
              <a:rPr lang="pl-PL" sz="1700" dirty="0" smtClean="0">
                <a:latin typeface="Times New Roman"/>
                <a:ea typeface="Calibri"/>
                <a:cs typeface="Times New Roman"/>
              </a:rPr>
            </a:br>
            <a:r>
              <a:rPr lang="pl-PL" sz="1700" dirty="0" smtClean="0">
                <a:latin typeface="Times New Roman"/>
                <a:ea typeface="Calibri"/>
                <a:cs typeface="Times New Roman"/>
              </a:rPr>
              <a:t>i </a:t>
            </a:r>
            <a:r>
              <a:rPr lang="pl-PL" sz="1700" dirty="0">
                <a:latin typeface="Times New Roman"/>
                <a:ea typeface="Calibri"/>
                <a:cs typeface="Times New Roman"/>
              </a:rPr>
              <a:t>przyjaznym miejscem do nauki”</a:t>
            </a:r>
            <a:endParaRPr lang="pl-PL" sz="1700" dirty="0">
              <a:latin typeface="+mn-lt"/>
              <a:ea typeface="Calibri"/>
              <a:cs typeface="Times New Roman"/>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54087"/>
          </a:xfrm>
          <a:prstGeom prst="rect">
            <a:avLst/>
          </a:prstGeom>
        </p:spPr>
        <p:txBody>
          <a:bodyPr>
            <a:spAutoFit/>
          </a:bodyPr>
          <a:lstStyle/>
          <a:p>
            <a:pPr fontAlgn="auto">
              <a:spcBef>
                <a:spcPts val="0"/>
              </a:spcBef>
              <a:spcAft>
                <a:spcPts val="0"/>
              </a:spcAft>
              <a:defRPr/>
            </a:pPr>
            <a:r>
              <a:rPr lang="pl-PL" sz="28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5: Podniesienie poziomu życia mieszkańców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38918"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8919" name="Prostokąt 18"/>
          <p:cNvSpPr>
            <a:spLocks noChangeArrowheads="1"/>
          </p:cNvSpPr>
          <p:nvPr/>
        </p:nvSpPr>
        <p:spPr bwMode="auto">
          <a:xfrm>
            <a:off x="539750" y="2276475"/>
            <a:ext cx="7956550" cy="391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lnSpc>
                <a:spcPct val="115000"/>
              </a:lnSpc>
            </a:pPr>
            <a:r>
              <a:rPr lang="pl-PL" dirty="0">
                <a:solidFill>
                  <a:srgbClr val="C00000"/>
                </a:solidFill>
                <a:latin typeface="Times New Roman" pitchFamily="18" charset="0"/>
                <a:ea typeface="Calibri" pitchFamily="34" charset="0"/>
                <a:cs typeface="Times New Roman" pitchFamily="18" charset="0"/>
              </a:rPr>
              <a:t>Cel średniookresowy: </a:t>
            </a:r>
            <a:r>
              <a:rPr lang="pl-PL" dirty="0">
                <a:latin typeface="Times New Roman" pitchFamily="18" charset="0"/>
                <a:ea typeface="Calibri" pitchFamily="34" charset="0"/>
                <a:cs typeface="Times New Roman" pitchFamily="18" charset="0"/>
              </a:rPr>
              <a:t>Rozszerzenie zakresu funkcjonowania szpitala powiatowego</a:t>
            </a:r>
            <a:endParaRPr lang="pl-PL" sz="1600" dirty="0">
              <a:ea typeface="Calibri" pitchFamily="34" charset="0"/>
              <a:cs typeface="Times New Roman" pitchFamily="18" charset="0"/>
            </a:endParaRPr>
          </a:p>
          <a:p>
            <a:pPr algn="just">
              <a:lnSpc>
                <a:spcPct val="115000"/>
              </a:lnSpc>
            </a:pPr>
            <a:r>
              <a:rPr lang="pl-PL" dirty="0">
                <a:solidFill>
                  <a:srgbClr val="00B0F0"/>
                </a:solidFill>
                <a:latin typeface="Times New Roman" pitchFamily="18" charset="0"/>
                <a:ea typeface="Calibri" pitchFamily="34" charset="0"/>
                <a:cs typeface="Times New Roman" pitchFamily="18" charset="0"/>
              </a:rPr>
              <a:t>Działanie: </a:t>
            </a:r>
            <a:r>
              <a:rPr lang="pl-PL" dirty="0">
                <a:latin typeface="Times New Roman" pitchFamily="18" charset="0"/>
                <a:ea typeface="Calibri" pitchFamily="34" charset="0"/>
                <a:cs typeface="Times New Roman" pitchFamily="18" charset="0"/>
              </a:rPr>
              <a:t>Rozbudowa szpitala i tworzenie nowych oddziałów, rozbudowa kardiologii, diabetologii i in.</a:t>
            </a:r>
            <a:endParaRPr lang="pl-PL" sz="1600" dirty="0">
              <a:ea typeface="Calibri" pitchFamily="34" charset="0"/>
              <a:cs typeface="Times New Roman" pitchFamily="18" charset="0"/>
            </a:endParaRPr>
          </a:p>
          <a:p>
            <a:pPr algn="just">
              <a:lnSpc>
                <a:spcPct val="115000"/>
              </a:lnSpc>
            </a:pPr>
            <a:r>
              <a:rPr lang="pl-PL" dirty="0">
                <a:latin typeface="Times New Roman" pitchFamily="18" charset="0"/>
                <a:ea typeface="Calibri" pitchFamily="34" charset="0"/>
                <a:cs typeface="Times New Roman" pitchFamily="18" charset="0"/>
              </a:rPr>
              <a:t>Realizacja:</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Utworzenie oddziału diabetologii w Szpitalu Specjalistycznym </a:t>
            </a:r>
            <a:r>
              <a:rPr lang="pl-PL" dirty="0" smtClean="0">
                <a:latin typeface="Times New Roman" pitchFamily="18" charset="0"/>
                <a:ea typeface="Calibri" pitchFamily="34" charset="0"/>
                <a:cs typeface="Times New Roman" pitchFamily="18" charset="0"/>
              </a:rPr>
              <a:t/>
            </a:r>
            <a:br>
              <a:rPr lang="pl-PL" dirty="0" smtClean="0">
                <a:latin typeface="Times New Roman" pitchFamily="18" charset="0"/>
                <a:ea typeface="Calibri" pitchFamily="34" charset="0"/>
                <a:cs typeface="Times New Roman" pitchFamily="18" charset="0"/>
              </a:rPr>
            </a:br>
            <a:r>
              <a:rPr lang="pl-PL" dirty="0" smtClean="0">
                <a:latin typeface="Times New Roman" pitchFamily="18" charset="0"/>
                <a:ea typeface="Calibri" pitchFamily="34" charset="0"/>
                <a:cs typeface="Times New Roman" pitchFamily="18" charset="0"/>
              </a:rPr>
              <a:t>w </a:t>
            </a:r>
            <a:r>
              <a:rPr lang="pl-PL" dirty="0">
                <a:latin typeface="Times New Roman" pitchFamily="18" charset="0"/>
                <a:ea typeface="Calibri" pitchFamily="34" charset="0"/>
                <a:cs typeface="Times New Roman" pitchFamily="18" charset="0"/>
              </a:rPr>
              <a:t>Chojnicach w ramach ZPT</a:t>
            </a:r>
            <a:endParaRPr lang="pl-PL" sz="1600" dirty="0">
              <a:ea typeface="Calibri" pitchFamily="34" charset="0"/>
              <a:cs typeface="Times New Roman" pitchFamily="18" charset="0"/>
            </a:endParaRPr>
          </a:p>
          <a:p>
            <a:pPr algn="just">
              <a:lnSpc>
                <a:spcPct val="115000"/>
              </a:lnSpc>
            </a:pPr>
            <a:r>
              <a:rPr lang="pl-PL" dirty="0">
                <a:latin typeface="Times New Roman" pitchFamily="18" charset="0"/>
                <a:ea typeface="Calibri" pitchFamily="34" charset="0"/>
                <a:cs typeface="Times New Roman" pitchFamily="18" charset="0"/>
              </a:rPr>
              <a:t> </a:t>
            </a:r>
            <a:endParaRPr lang="pl-PL" sz="1600" dirty="0">
              <a:ea typeface="Calibri" pitchFamily="34" charset="0"/>
              <a:cs typeface="Times New Roman" pitchFamily="18" charset="0"/>
            </a:endParaRPr>
          </a:p>
          <a:p>
            <a:pPr algn="just">
              <a:lnSpc>
                <a:spcPct val="115000"/>
              </a:lnSpc>
            </a:pPr>
            <a:r>
              <a:rPr lang="pl-PL" dirty="0">
                <a:solidFill>
                  <a:srgbClr val="C00000"/>
                </a:solidFill>
                <a:latin typeface="Times New Roman" pitchFamily="18" charset="0"/>
                <a:ea typeface="Calibri" pitchFamily="34" charset="0"/>
                <a:cs typeface="Times New Roman" pitchFamily="18" charset="0"/>
              </a:rPr>
              <a:t>Cel średniookresowy: </a:t>
            </a:r>
            <a:r>
              <a:rPr lang="pl-PL" dirty="0">
                <a:latin typeface="Times New Roman" pitchFamily="18" charset="0"/>
                <a:ea typeface="Calibri" pitchFamily="34" charset="0"/>
                <a:cs typeface="Times New Roman" pitchFamily="18" charset="0"/>
              </a:rPr>
              <a:t>Rozwój opieki nad osobami starszymi i obłożnie chorymi</a:t>
            </a:r>
            <a:endParaRPr lang="pl-PL" sz="1600" dirty="0">
              <a:ea typeface="Calibri" pitchFamily="34" charset="0"/>
              <a:cs typeface="Times New Roman" pitchFamily="18" charset="0"/>
            </a:endParaRPr>
          </a:p>
          <a:p>
            <a:pPr algn="just">
              <a:lnSpc>
                <a:spcPct val="115000"/>
              </a:lnSpc>
            </a:pPr>
            <a:r>
              <a:rPr lang="pl-PL" dirty="0">
                <a:solidFill>
                  <a:srgbClr val="00B0F0"/>
                </a:solidFill>
                <a:latin typeface="Times New Roman" pitchFamily="18" charset="0"/>
                <a:ea typeface="Calibri" pitchFamily="34" charset="0"/>
                <a:cs typeface="Times New Roman" pitchFamily="18" charset="0"/>
              </a:rPr>
              <a:t>Działanie: </a:t>
            </a:r>
            <a:r>
              <a:rPr lang="pl-PL" dirty="0">
                <a:latin typeface="Times New Roman" pitchFamily="18" charset="0"/>
                <a:ea typeface="Calibri" pitchFamily="34" charset="0"/>
                <a:cs typeface="Times New Roman" pitchFamily="18" charset="0"/>
              </a:rPr>
              <a:t>Wdrożenie systemów opieki domowej</a:t>
            </a:r>
            <a:endParaRPr lang="pl-PL" sz="1600" dirty="0">
              <a:ea typeface="Calibri" pitchFamily="34" charset="0"/>
              <a:cs typeface="Times New Roman" pitchFamily="18" charset="0"/>
            </a:endParaRPr>
          </a:p>
          <a:p>
            <a:pPr algn="just">
              <a:lnSpc>
                <a:spcPct val="115000"/>
              </a:lnSpc>
            </a:pPr>
            <a:r>
              <a:rPr lang="pl-PL" dirty="0">
                <a:latin typeface="Times New Roman" pitchFamily="18" charset="0"/>
                <a:ea typeface="Calibri" pitchFamily="34" charset="0"/>
                <a:cs typeface="Times New Roman" pitchFamily="18" charset="0"/>
              </a:rPr>
              <a:t>Realizacja:</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Rozbudowa istniejącej bazy opieki długoterminowej w powiecie chojnickim i człuchowskim oraz </a:t>
            </a:r>
            <a:r>
              <a:rPr lang="pl-PL" dirty="0" err="1">
                <a:latin typeface="Times New Roman" pitchFamily="18" charset="0"/>
                <a:ea typeface="Calibri" pitchFamily="34" charset="0"/>
                <a:cs typeface="Times New Roman" pitchFamily="18" charset="0"/>
              </a:rPr>
              <a:t>teleopieka</a:t>
            </a:r>
            <a:r>
              <a:rPr lang="pl-PL" dirty="0">
                <a:latin typeface="Times New Roman" pitchFamily="18" charset="0"/>
                <a:ea typeface="Calibri" pitchFamily="34" charset="0"/>
                <a:cs typeface="Times New Roman" pitchFamily="18" charset="0"/>
              </a:rPr>
              <a:t> w ramach ZPT  </a:t>
            </a:r>
            <a:endParaRPr lang="pl-PL" sz="1600" dirty="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54087"/>
          </a:xfrm>
          <a:prstGeom prst="rect">
            <a:avLst/>
          </a:prstGeom>
        </p:spPr>
        <p:txBody>
          <a:bodyPr>
            <a:spAutoFit/>
          </a:bodyPr>
          <a:lstStyle/>
          <a:p>
            <a:pPr fontAlgn="auto">
              <a:spcBef>
                <a:spcPts val="0"/>
              </a:spcBef>
              <a:spcAft>
                <a:spcPts val="0"/>
              </a:spcAft>
              <a:defRPr/>
            </a:pPr>
            <a:r>
              <a:rPr lang="pl-PL" sz="28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1: Zwiększenie znaczenia funkcji turystycznej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5126"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127" name="Prostokąt 18"/>
          <p:cNvSpPr>
            <a:spLocks noChangeArrowheads="1"/>
          </p:cNvSpPr>
          <p:nvPr/>
        </p:nvSpPr>
        <p:spPr bwMode="auto">
          <a:xfrm>
            <a:off x="539750" y="2276475"/>
            <a:ext cx="7956550" cy="391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lnSpc>
                <a:spcPct val="115000"/>
              </a:lnSpc>
            </a:pPr>
            <a:r>
              <a:rPr lang="pl-PL" dirty="0">
                <a:solidFill>
                  <a:srgbClr val="C00000"/>
                </a:solidFill>
                <a:latin typeface="Times New Roman" pitchFamily="18" charset="0"/>
                <a:ea typeface="Calibri" pitchFamily="34" charset="0"/>
                <a:cs typeface="Times New Roman" pitchFamily="18" charset="0"/>
              </a:rPr>
              <a:t>Cel średniookresowy: </a:t>
            </a:r>
            <a:r>
              <a:rPr lang="pl-PL" dirty="0">
                <a:latin typeface="Times New Roman" pitchFamily="18" charset="0"/>
                <a:ea typeface="Calibri" pitchFamily="34" charset="0"/>
                <a:cs typeface="Times New Roman" pitchFamily="18" charset="0"/>
              </a:rPr>
              <a:t>Wspieranie agroturystyki na terenach wiejskich</a:t>
            </a:r>
            <a:endParaRPr lang="pl-PL" sz="1600" dirty="0">
              <a:ea typeface="Calibri" pitchFamily="34" charset="0"/>
              <a:cs typeface="Times New Roman" pitchFamily="18" charset="0"/>
            </a:endParaRPr>
          </a:p>
          <a:p>
            <a:pPr algn="just">
              <a:lnSpc>
                <a:spcPct val="115000"/>
              </a:lnSpc>
            </a:pPr>
            <a:r>
              <a:rPr lang="pl-PL" dirty="0">
                <a:solidFill>
                  <a:srgbClr val="00B0F0"/>
                </a:solidFill>
                <a:latin typeface="Times New Roman" pitchFamily="18" charset="0"/>
                <a:ea typeface="Calibri" pitchFamily="34" charset="0"/>
                <a:cs typeface="Times New Roman" pitchFamily="18" charset="0"/>
              </a:rPr>
              <a:t>Działanie: </a:t>
            </a:r>
            <a:r>
              <a:rPr lang="pl-PL" dirty="0">
                <a:latin typeface="Times New Roman" pitchFamily="18" charset="0"/>
                <a:ea typeface="Calibri" pitchFamily="34" charset="0"/>
                <a:cs typeface="Times New Roman" pitchFamily="18" charset="0"/>
              </a:rPr>
              <a:t>Wykorzystanie istniejących portali dla informacji i promocji powiatu</a:t>
            </a:r>
            <a:endParaRPr lang="pl-PL" sz="1600" dirty="0">
              <a:ea typeface="Calibri" pitchFamily="34" charset="0"/>
              <a:cs typeface="Times New Roman" pitchFamily="18" charset="0"/>
            </a:endParaRPr>
          </a:p>
          <a:p>
            <a:pPr algn="just">
              <a:lnSpc>
                <a:spcPct val="115000"/>
              </a:lnSpc>
            </a:pPr>
            <a:r>
              <a:rPr lang="pl-PL" dirty="0">
                <a:latin typeface="Times New Roman" pitchFamily="18" charset="0"/>
                <a:ea typeface="Calibri" pitchFamily="34" charset="0"/>
                <a:cs typeface="Times New Roman" pitchFamily="18" charset="0"/>
              </a:rPr>
              <a:t>Realizacja:</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W ramach projektu „Wsparcie organizacji Klastra Turystycznego </a:t>
            </a:r>
            <a:r>
              <a:rPr lang="pl-PL" dirty="0" smtClean="0">
                <a:latin typeface="Times New Roman" pitchFamily="18" charset="0"/>
                <a:ea typeface="Calibri" pitchFamily="34" charset="0"/>
                <a:cs typeface="Times New Roman" pitchFamily="18" charset="0"/>
              </a:rPr>
              <a:t/>
            </a:r>
            <a:br>
              <a:rPr lang="pl-PL" dirty="0" smtClean="0">
                <a:latin typeface="Times New Roman" pitchFamily="18" charset="0"/>
                <a:ea typeface="Calibri" pitchFamily="34" charset="0"/>
                <a:cs typeface="Times New Roman" pitchFamily="18" charset="0"/>
              </a:rPr>
            </a:br>
            <a:r>
              <a:rPr lang="pl-PL" dirty="0" smtClean="0">
                <a:latin typeface="Times New Roman" pitchFamily="18" charset="0"/>
                <a:ea typeface="Calibri" pitchFamily="34" charset="0"/>
                <a:cs typeface="Times New Roman" pitchFamily="18" charset="0"/>
              </a:rPr>
              <a:t>w </a:t>
            </a:r>
            <a:r>
              <a:rPr lang="pl-PL" dirty="0">
                <a:latin typeface="Times New Roman" pitchFamily="18" charset="0"/>
                <a:ea typeface="Calibri" pitchFamily="34" charset="0"/>
                <a:cs typeface="Times New Roman" pitchFamily="18" charset="0"/>
              </a:rPr>
              <a:t>Subregionie Południowym” zamieszczono artykuły na portalach </a:t>
            </a:r>
            <a:r>
              <a:rPr lang="pl-PL" dirty="0" smtClean="0">
                <a:latin typeface="Times New Roman" pitchFamily="18" charset="0"/>
                <a:ea typeface="Calibri" pitchFamily="34" charset="0"/>
                <a:cs typeface="Times New Roman" pitchFamily="18" charset="0"/>
              </a:rPr>
              <a:t/>
            </a:r>
            <a:br>
              <a:rPr lang="pl-PL" dirty="0" smtClean="0">
                <a:latin typeface="Times New Roman" pitchFamily="18" charset="0"/>
                <a:ea typeface="Calibri" pitchFamily="34" charset="0"/>
                <a:cs typeface="Times New Roman" pitchFamily="18" charset="0"/>
              </a:rPr>
            </a:br>
            <a:r>
              <a:rPr lang="pl-PL" dirty="0" smtClean="0">
                <a:latin typeface="Times New Roman" pitchFamily="18" charset="0"/>
                <a:ea typeface="Calibri" pitchFamily="34" charset="0"/>
                <a:cs typeface="Times New Roman" pitchFamily="18" charset="0"/>
              </a:rPr>
              <a:t>i </a:t>
            </a:r>
            <a:r>
              <a:rPr lang="pl-PL" dirty="0">
                <a:latin typeface="Times New Roman" pitchFamily="18" charset="0"/>
                <a:ea typeface="Calibri" pitchFamily="34" charset="0"/>
                <a:cs typeface="Times New Roman" pitchFamily="18" charset="0"/>
              </a:rPr>
              <a:t>przeprowadzono kampanię reklamową na portalach </a:t>
            </a:r>
            <a:r>
              <a:rPr lang="pl-PL" dirty="0" err="1">
                <a:latin typeface="Times New Roman" pitchFamily="18" charset="0"/>
                <a:ea typeface="Calibri" pitchFamily="34" charset="0"/>
                <a:cs typeface="Times New Roman" pitchFamily="18" charset="0"/>
              </a:rPr>
              <a:t>społecznościowych</a:t>
            </a:r>
            <a:r>
              <a:rPr lang="pl-PL" dirty="0">
                <a:latin typeface="Times New Roman" pitchFamily="18" charset="0"/>
                <a:ea typeface="Calibri" pitchFamily="34" charset="0"/>
                <a:cs typeface="Times New Roman" pitchFamily="18" charset="0"/>
              </a:rPr>
              <a:t> celem wypromowania Klastra i pakietów turystycznych; opracowano również stronę internetową Klastra wrotaborow.pl oraz stronę mapa.wrotaborow.pl, na której udostępniono interaktywną mapę turystyczną – mapę ścieżek rowerowych Kaszubskiej Marszruty wraz </a:t>
            </a:r>
            <a:r>
              <a:rPr lang="pl-PL" dirty="0" smtClean="0">
                <a:latin typeface="Times New Roman" pitchFamily="18" charset="0"/>
                <a:ea typeface="Calibri" pitchFamily="34" charset="0"/>
                <a:cs typeface="Times New Roman" pitchFamily="18" charset="0"/>
              </a:rPr>
              <a:t/>
            </a:r>
            <a:br>
              <a:rPr lang="pl-PL" dirty="0" smtClean="0">
                <a:latin typeface="Times New Roman" pitchFamily="18" charset="0"/>
                <a:ea typeface="Calibri" pitchFamily="34" charset="0"/>
                <a:cs typeface="Times New Roman" pitchFamily="18" charset="0"/>
              </a:rPr>
            </a:br>
            <a:r>
              <a:rPr lang="pl-PL" dirty="0" smtClean="0">
                <a:latin typeface="Times New Roman" pitchFamily="18" charset="0"/>
                <a:ea typeface="Calibri" pitchFamily="34" charset="0"/>
                <a:cs typeface="Times New Roman" pitchFamily="18" charset="0"/>
              </a:rPr>
              <a:t>z </a:t>
            </a:r>
            <a:r>
              <a:rPr lang="pl-PL" dirty="0">
                <a:latin typeface="Times New Roman" pitchFamily="18" charset="0"/>
                <a:ea typeface="Calibri" pitchFamily="34" charset="0"/>
                <a:cs typeface="Times New Roman" pitchFamily="18" charset="0"/>
              </a:rPr>
              <a:t>panoramami sferycznymi</a:t>
            </a:r>
            <a:endParaRPr lang="pl-PL" sz="1600" dirty="0">
              <a:ea typeface="Calibri" pitchFamily="34" charset="0"/>
              <a:cs typeface="Times New Roman" pitchFamily="18" charset="0"/>
            </a:endParaRPr>
          </a:p>
          <a:p>
            <a:pPr algn="just">
              <a:lnSpc>
                <a:spcPct val="115000"/>
              </a:lnSpc>
            </a:pPr>
            <a:r>
              <a:rPr lang="pl-PL" dirty="0">
                <a:latin typeface="Times New Roman" pitchFamily="18" charset="0"/>
                <a:ea typeface="Calibri" pitchFamily="34" charset="0"/>
                <a:cs typeface="Times New Roman" pitchFamily="18" charset="0"/>
              </a:rPr>
              <a:t> </a:t>
            </a:r>
            <a:endParaRPr lang="pl-PL" sz="1600" dirty="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54087"/>
          </a:xfrm>
          <a:prstGeom prst="rect">
            <a:avLst/>
          </a:prstGeom>
        </p:spPr>
        <p:txBody>
          <a:bodyPr>
            <a:spAutoFit/>
          </a:bodyPr>
          <a:lstStyle/>
          <a:p>
            <a:pPr fontAlgn="auto">
              <a:spcBef>
                <a:spcPts val="0"/>
              </a:spcBef>
              <a:spcAft>
                <a:spcPts val="0"/>
              </a:spcAft>
              <a:defRPr/>
            </a:pPr>
            <a:r>
              <a:rPr lang="pl-PL" sz="28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1: Zwiększenie znaczenia funkcji turystycznej powiatu</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6150"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151" name="Prostokąt 18"/>
          <p:cNvSpPr>
            <a:spLocks noChangeArrowheads="1"/>
          </p:cNvSpPr>
          <p:nvPr/>
        </p:nvSpPr>
        <p:spPr bwMode="auto">
          <a:xfrm>
            <a:off x="539750" y="2276475"/>
            <a:ext cx="7956550" cy="1685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lnSpc>
                <a:spcPct val="115000"/>
              </a:lnSpc>
            </a:pPr>
            <a:r>
              <a:rPr lang="pl-PL" dirty="0">
                <a:solidFill>
                  <a:srgbClr val="C00000"/>
                </a:solidFill>
                <a:latin typeface="Times New Roman" pitchFamily="18" charset="0"/>
                <a:ea typeface="Calibri" pitchFamily="34" charset="0"/>
                <a:cs typeface="Times New Roman" pitchFamily="18" charset="0"/>
              </a:rPr>
              <a:t>Cel średniookresowy: </a:t>
            </a:r>
            <a:r>
              <a:rPr lang="pl-PL" dirty="0">
                <a:latin typeface="Times New Roman" pitchFamily="18" charset="0"/>
                <a:ea typeface="Calibri" pitchFamily="34" charset="0"/>
                <a:cs typeface="Times New Roman" pitchFamily="18" charset="0"/>
              </a:rPr>
              <a:t>Dbałość o stan i promocję lokalnego dziedzictwa kulturowego</a:t>
            </a:r>
            <a:endParaRPr lang="pl-PL" sz="1600" dirty="0">
              <a:ea typeface="Calibri" pitchFamily="34" charset="0"/>
              <a:cs typeface="Times New Roman" pitchFamily="18" charset="0"/>
            </a:endParaRPr>
          </a:p>
          <a:p>
            <a:pPr algn="just">
              <a:lnSpc>
                <a:spcPct val="115000"/>
              </a:lnSpc>
            </a:pPr>
            <a:r>
              <a:rPr lang="pl-PL" dirty="0">
                <a:solidFill>
                  <a:srgbClr val="00B0F0"/>
                </a:solidFill>
                <a:latin typeface="Times New Roman" pitchFamily="18" charset="0"/>
                <a:ea typeface="Calibri" pitchFamily="34" charset="0"/>
                <a:cs typeface="Times New Roman" pitchFamily="18" charset="0"/>
              </a:rPr>
              <a:t>Działanie: </a:t>
            </a:r>
            <a:r>
              <a:rPr lang="pl-PL" dirty="0">
                <a:latin typeface="Times New Roman" pitchFamily="18" charset="0"/>
                <a:ea typeface="Calibri" pitchFamily="34" charset="0"/>
                <a:cs typeface="Times New Roman" pitchFamily="18" charset="0"/>
              </a:rPr>
              <a:t>Opracowanie i realizacja powiatowego programu ochrony zabytków</a:t>
            </a:r>
            <a:endParaRPr lang="pl-PL" sz="1600" dirty="0">
              <a:ea typeface="Calibri" pitchFamily="34" charset="0"/>
              <a:cs typeface="Times New Roman" pitchFamily="18" charset="0"/>
            </a:endParaRPr>
          </a:p>
          <a:p>
            <a:pPr algn="just">
              <a:lnSpc>
                <a:spcPct val="115000"/>
              </a:lnSpc>
            </a:pPr>
            <a:r>
              <a:rPr lang="pl-PL" dirty="0">
                <a:latin typeface="Times New Roman" pitchFamily="18" charset="0"/>
                <a:ea typeface="Calibri" pitchFamily="34" charset="0"/>
                <a:cs typeface="Times New Roman" pitchFamily="18" charset="0"/>
              </a:rPr>
              <a:t>Realizacja:</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Opracowano i jest w trakcie realizacji powiatowy program ochrony zabytków</a:t>
            </a:r>
            <a:endParaRPr lang="pl-PL" sz="1600" dirty="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54087"/>
          </a:xfrm>
          <a:prstGeom prst="rect">
            <a:avLst/>
          </a:prstGeom>
        </p:spPr>
        <p:txBody>
          <a:bodyPr>
            <a:spAutoFit/>
          </a:bodyPr>
          <a:lstStyle/>
          <a:p>
            <a:pPr fontAlgn="auto">
              <a:spcBef>
                <a:spcPts val="0"/>
              </a:spcBef>
              <a:spcAft>
                <a:spcPts val="0"/>
              </a:spcAft>
              <a:defRPr/>
            </a:pPr>
            <a:r>
              <a:rPr lang="pl-PL" sz="28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2: Ukierunkowanie rozwoju  powiatu jako ponadregionalnego centrum gospodarczego</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7174"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175" name="Prostokąt 18"/>
          <p:cNvSpPr>
            <a:spLocks noChangeArrowheads="1"/>
          </p:cNvSpPr>
          <p:nvPr/>
        </p:nvSpPr>
        <p:spPr bwMode="auto">
          <a:xfrm>
            <a:off x="539750" y="2276475"/>
            <a:ext cx="7956550" cy="42338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lnSpc>
                <a:spcPct val="115000"/>
              </a:lnSpc>
            </a:pPr>
            <a:r>
              <a:rPr lang="pl-PL" dirty="0">
                <a:solidFill>
                  <a:srgbClr val="C00000"/>
                </a:solidFill>
                <a:latin typeface="Times New Roman" pitchFamily="18" charset="0"/>
                <a:ea typeface="Calibri" pitchFamily="34" charset="0"/>
                <a:cs typeface="Times New Roman" pitchFamily="18" charset="0"/>
              </a:rPr>
              <a:t>Cel średniookresowy: </a:t>
            </a:r>
            <a:r>
              <a:rPr lang="pl-PL" dirty="0">
                <a:latin typeface="Times New Roman" pitchFamily="18" charset="0"/>
                <a:ea typeface="Calibri" pitchFamily="34" charset="0"/>
                <a:cs typeface="Times New Roman" pitchFamily="18" charset="0"/>
              </a:rPr>
              <a:t>Wykorzystanie dogodnego położenia komunikacyjnego </a:t>
            </a:r>
            <a:r>
              <a:rPr lang="pl-PL" dirty="0" smtClean="0">
                <a:latin typeface="Times New Roman" pitchFamily="18" charset="0"/>
                <a:ea typeface="Calibri" pitchFamily="34" charset="0"/>
                <a:cs typeface="Times New Roman" pitchFamily="18" charset="0"/>
              </a:rPr>
              <a:t/>
            </a:r>
            <a:br>
              <a:rPr lang="pl-PL" dirty="0" smtClean="0">
                <a:latin typeface="Times New Roman" pitchFamily="18" charset="0"/>
                <a:ea typeface="Calibri" pitchFamily="34" charset="0"/>
                <a:cs typeface="Times New Roman" pitchFamily="18" charset="0"/>
              </a:rPr>
            </a:br>
            <a:r>
              <a:rPr lang="pl-PL" dirty="0" smtClean="0">
                <a:latin typeface="Times New Roman" pitchFamily="18" charset="0"/>
                <a:ea typeface="Calibri" pitchFamily="34" charset="0"/>
                <a:cs typeface="Times New Roman" pitchFamily="18" charset="0"/>
              </a:rPr>
              <a:t>i </a:t>
            </a:r>
            <a:r>
              <a:rPr lang="pl-PL" dirty="0">
                <a:latin typeface="Times New Roman" pitchFamily="18" charset="0"/>
                <a:ea typeface="Calibri" pitchFamily="34" charset="0"/>
                <a:cs typeface="Times New Roman" pitchFamily="18" charset="0"/>
              </a:rPr>
              <a:t>geograficznego powiatu dla rozwoju gospodarczego</a:t>
            </a:r>
            <a:endParaRPr lang="pl-PL" sz="1600" dirty="0">
              <a:ea typeface="Calibri" pitchFamily="34" charset="0"/>
              <a:cs typeface="Times New Roman" pitchFamily="18" charset="0"/>
            </a:endParaRPr>
          </a:p>
          <a:p>
            <a:pPr algn="just">
              <a:lnSpc>
                <a:spcPct val="115000"/>
              </a:lnSpc>
            </a:pPr>
            <a:r>
              <a:rPr lang="pl-PL" dirty="0">
                <a:solidFill>
                  <a:srgbClr val="00B0F0"/>
                </a:solidFill>
                <a:latin typeface="Times New Roman" pitchFamily="18" charset="0"/>
                <a:ea typeface="Calibri" pitchFamily="34" charset="0"/>
                <a:cs typeface="Times New Roman" pitchFamily="18" charset="0"/>
              </a:rPr>
              <a:t>Działanie: </a:t>
            </a:r>
            <a:r>
              <a:rPr lang="pl-PL" dirty="0">
                <a:latin typeface="Times New Roman" pitchFamily="18" charset="0"/>
                <a:ea typeface="Calibri" pitchFamily="34" charset="0"/>
                <a:cs typeface="Times New Roman" pitchFamily="18" charset="0"/>
              </a:rPr>
              <a:t>Stworzenie wokół Chojnic silnego miejskiego obszaru funkcjonalnego, umożliwiającego absorpcję znaczących środków w nowej perspektywie finansowej UE</a:t>
            </a:r>
            <a:endParaRPr lang="pl-PL" sz="1600" dirty="0">
              <a:ea typeface="Calibri" pitchFamily="34" charset="0"/>
              <a:cs typeface="Times New Roman" pitchFamily="18" charset="0"/>
            </a:endParaRPr>
          </a:p>
          <a:p>
            <a:pPr algn="just">
              <a:lnSpc>
                <a:spcPct val="115000"/>
              </a:lnSpc>
            </a:pPr>
            <a:r>
              <a:rPr lang="pl-PL" dirty="0">
                <a:latin typeface="Times New Roman" pitchFamily="18" charset="0"/>
                <a:ea typeface="Calibri" pitchFamily="34" charset="0"/>
                <a:cs typeface="Times New Roman" pitchFamily="18" charset="0"/>
              </a:rPr>
              <a:t>Realizacja:</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W trakcie realizacji zadanie polegające na opracowaniu dokumentacji technicznej w ramach projektu „Chojnicko – Człuchowski Miejski Obszar Funkcjonalny” – dotyczy „Modernizacja byłej drogi krajowej nr 22 – projekt budowlany” oraz „Utworzenie transportowego węzła integrującego wraz ze ścieżkami pieszo-rowerowymi w Chojnicach – koncepcja szczegółowa (w ramach Zintegrowanych Porozumień Terytorialnych – budowa transportowych węzłów integrujących)</a:t>
            </a:r>
            <a:endParaRPr lang="pl-PL" sz="1600" dirty="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54087"/>
          </a:xfrm>
          <a:prstGeom prst="rect">
            <a:avLst/>
          </a:prstGeom>
        </p:spPr>
        <p:txBody>
          <a:bodyPr>
            <a:spAutoFit/>
          </a:bodyPr>
          <a:lstStyle/>
          <a:p>
            <a:pPr fontAlgn="auto">
              <a:spcBef>
                <a:spcPts val="0"/>
              </a:spcBef>
              <a:spcAft>
                <a:spcPts val="0"/>
              </a:spcAft>
              <a:defRPr/>
            </a:pPr>
            <a:r>
              <a:rPr lang="pl-PL" sz="28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2: Ukierunkowanie rozwoju  powiatu jako ponadregionalnego centrum gospodarczego</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8198"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199" name="Prostokąt 18"/>
          <p:cNvSpPr>
            <a:spLocks noChangeArrowheads="1"/>
          </p:cNvSpPr>
          <p:nvPr/>
        </p:nvSpPr>
        <p:spPr bwMode="auto">
          <a:xfrm>
            <a:off x="539750" y="2276475"/>
            <a:ext cx="7956550" cy="4192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lnSpc>
                <a:spcPct val="115000"/>
              </a:lnSpc>
            </a:pPr>
            <a:r>
              <a:rPr lang="pl-PL" dirty="0">
                <a:solidFill>
                  <a:srgbClr val="C00000"/>
                </a:solidFill>
                <a:latin typeface="Times New Roman" pitchFamily="18" charset="0"/>
                <a:ea typeface="Calibri" pitchFamily="34" charset="0"/>
                <a:cs typeface="Times New Roman" pitchFamily="18" charset="0"/>
              </a:rPr>
              <a:t>Cel średniookresowy: </a:t>
            </a:r>
            <a:r>
              <a:rPr lang="pl-PL" dirty="0">
                <a:latin typeface="Times New Roman" pitchFamily="18" charset="0"/>
                <a:ea typeface="Calibri" pitchFamily="34" charset="0"/>
                <a:cs typeface="Times New Roman" pitchFamily="18" charset="0"/>
              </a:rPr>
              <a:t>Poprawa dostępności komunikacyjnej i infrastruktury transportowej w relacji z sąsiednimi powiatami i Trójmiastem i wykorzystanie istniejącej</a:t>
            </a:r>
            <a:endParaRPr lang="pl-PL" sz="1600" dirty="0">
              <a:ea typeface="Calibri" pitchFamily="34" charset="0"/>
              <a:cs typeface="Times New Roman" pitchFamily="18" charset="0"/>
            </a:endParaRPr>
          </a:p>
          <a:p>
            <a:pPr algn="just">
              <a:lnSpc>
                <a:spcPct val="115000"/>
              </a:lnSpc>
            </a:pPr>
            <a:r>
              <a:rPr lang="pl-PL" dirty="0">
                <a:solidFill>
                  <a:srgbClr val="00B0F0"/>
                </a:solidFill>
                <a:latin typeface="Times New Roman" pitchFamily="18" charset="0"/>
                <a:ea typeface="Calibri" pitchFamily="34" charset="0"/>
                <a:cs typeface="Times New Roman" pitchFamily="18" charset="0"/>
              </a:rPr>
              <a:t>Działanie: </a:t>
            </a:r>
            <a:r>
              <a:rPr lang="pl-PL" dirty="0">
                <a:latin typeface="Times New Roman" pitchFamily="18" charset="0"/>
                <a:ea typeface="Calibri" pitchFamily="34" charset="0"/>
                <a:cs typeface="Times New Roman" pitchFamily="18" charset="0"/>
              </a:rPr>
              <a:t>Odnowa techniczna dróg powiatowych:</a:t>
            </a:r>
            <a:endParaRPr lang="pl-PL" sz="1600" dirty="0">
              <a:ea typeface="Calibri" pitchFamily="34" charset="0"/>
              <a:cs typeface="Times New Roman" pitchFamily="18" charset="0"/>
            </a:endParaRPr>
          </a:p>
          <a:p>
            <a:pPr marL="800100" lvl="1" indent="-342900" algn="just">
              <a:lnSpc>
                <a:spcPct val="115000"/>
              </a:lnSpc>
              <a:buFont typeface="Calibri" pitchFamily="34" charset="0"/>
              <a:buAutoNum type="alphaLcParenR"/>
            </a:pPr>
            <a:r>
              <a:rPr lang="pl-PL" dirty="0">
                <a:latin typeface="Times New Roman" pitchFamily="18" charset="0"/>
                <a:ea typeface="Calibri" pitchFamily="34" charset="0"/>
                <a:cs typeface="Times New Roman" pitchFamily="18" charset="0"/>
              </a:rPr>
              <a:t>2410G Lubnia – Wiele - Karsin – Czersk</a:t>
            </a:r>
            <a:endParaRPr lang="pl-PL" sz="1600" dirty="0">
              <a:ea typeface="Calibri" pitchFamily="34" charset="0"/>
              <a:cs typeface="Times New Roman" pitchFamily="18" charset="0"/>
            </a:endParaRPr>
          </a:p>
          <a:p>
            <a:pPr marL="800100" lvl="1" indent="-342900" algn="just">
              <a:lnSpc>
                <a:spcPct val="115000"/>
              </a:lnSpc>
              <a:buFont typeface="Calibri" pitchFamily="34" charset="0"/>
              <a:buAutoNum type="alphaLcParenR"/>
            </a:pPr>
            <a:r>
              <a:rPr lang="pl-PL" dirty="0">
                <a:latin typeface="Times New Roman" pitchFamily="18" charset="0"/>
                <a:ea typeface="Calibri" pitchFamily="34" charset="0"/>
                <a:cs typeface="Times New Roman" pitchFamily="18" charset="0"/>
              </a:rPr>
              <a:t>2512G Rzeczenica – Konarzyny</a:t>
            </a:r>
            <a:endParaRPr lang="pl-PL" sz="1600" dirty="0">
              <a:ea typeface="Calibri" pitchFamily="34" charset="0"/>
              <a:cs typeface="Times New Roman" pitchFamily="18" charset="0"/>
            </a:endParaRPr>
          </a:p>
          <a:p>
            <a:pPr marL="800100" lvl="1" indent="-342900" algn="just">
              <a:lnSpc>
                <a:spcPct val="115000"/>
              </a:lnSpc>
              <a:buFont typeface="Calibri" pitchFamily="34" charset="0"/>
              <a:buAutoNum type="alphaLcParenR"/>
            </a:pPr>
            <a:r>
              <a:rPr lang="pl-PL" dirty="0">
                <a:latin typeface="Times New Roman" pitchFamily="18" charset="0"/>
                <a:ea typeface="Calibri" pitchFamily="34" charset="0"/>
                <a:cs typeface="Times New Roman" pitchFamily="18" charset="0"/>
              </a:rPr>
              <a:t>2605G Czersk – Śliwice</a:t>
            </a:r>
            <a:endParaRPr lang="pl-PL" sz="1600" dirty="0">
              <a:ea typeface="Calibri" pitchFamily="34" charset="0"/>
              <a:cs typeface="Times New Roman" pitchFamily="18" charset="0"/>
            </a:endParaRPr>
          </a:p>
          <a:p>
            <a:pPr marL="800100" lvl="1" indent="-342900" algn="just">
              <a:lnSpc>
                <a:spcPct val="115000"/>
              </a:lnSpc>
              <a:buFont typeface="Calibri" pitchFamily="34" charset="0"/>
              <a:buAutoNum type="alphaLcParenR"/>
            </a:pPr>
            <a:r>
              <a:rPr lang="pl-PL" dirty="0">
                <a:latin typeface="Times New Roman" pitchFamily="18" charset="0"/>
                <a:ea typeface="Calibri" pitchFamily="34" charset="0"/>
                <a:cs typeface="Times New Roman" pitchFamily="18" charset="0"/>
              </a:rPr>
              <a:t>2644G Chojnice – Ogorzeliny - Duża Cerkwica</a:t>
            </a:r>
            <a:endParaRPr lang="pl-PL" sz="1600" dirty="0">
              <a:ea typeface="Calibri" pitchFamily="34" charset="0"/>
              <a:cs typeface="Times New Roman" pitchFamily="18" charset="0"/>
            </a:endParaRPr>
          </a:p>
          <a:p>
            <a:pPr marL="800100" lvl="1" indent="-342900" algn="just">
              <a:lnSpc>
                <a:spcPct val="115000"/>
              </a:lnSpc>
              <a:buFont typeface="Calibri" pitchFamily="34" charset="0"/>
              <a:buAutoNum type="alphaLcParenR"/>
            </a:pPr>
            <a:r>
              <a:rPr lang="pl-PL" dirty="0">
                <a:latin typeface="Times New Roman" pitchFamily="18" charset="0"/>
                <a:ea typeface="Calibri" pitchFamily="34" charset="0"/>
                <a:cs typeface="Times New Roman" pitchFamily="18" charset="0"/>
              </a:rPr>
              <a:t>2645G Chojnice – Lichnowy – Sławęcin – Pamiętowo</a:t>
            </a:r>
            <a:endParaRPr lang="pl-PL" sz="1600" dirty="0">
              <a:ea typeface="Calibri" pitchFamily="34" charset="0"/>
              <a:cs typeface="Times New Roman" pitchFamily="18" charset="0"/>
            </a:endParaRPr>
          </a:p>
          <a:p>
            <a:pPr marL="800100" lvl="1" indent="-342900" algn="just">
              <a:lnSpc>
                <a:spcPct val="115000"/>
              </a:lnSpc>
              <a:buFont typeface="Calibri" pitchFamily="34" charset="0"/>
              <a:buAutoNum type="alphaLcParenR"/>
            </a:pPr>
            <a:r>
              <a:rPr lang="pl-PL" dirty="0">
                <a:latin typeface="Times New Roman" pitchFamily="18" charset="0"/>
                <a:ea typeface="Calibri" pitchFamily="34" charset="0"/>
                <a:cs typeface="Times New Roman" pitchFamily="18" charset="0"/>
              </a:rPr>
              <a:t>2610G Brusy – Czersk</a:t>
            </a:r>
            <a:endParaRPr lang="pl-PL" sz="1600" dirty="0">
              <a:ea typeface="Calibri" pitchFamily="34" charset="0"/>
              <a:cs typeface="Times New Roman" pitchFamily="18" charset="0"/>
            </a:endParaRPr>
          </a:p>
          <a:p>
            <a:pPr marL="800100" lvl="1" indent="-342900" algn="just">
              <a:lnSpc>
                <a:spcPct val="115000"/>
              </a:lnSpc>
              <a:buFont typeface="Calibri" pitchFamily="34" charset="0"/>
              <a:buAutoNum type="alphaLcParenR"/>
            </a:pPr>
            <a:r>
              <a:rPr lang="pl-PL" dirty="0">
                <a:latin typeface="Times New Roman" pitchFamily="18" charset="0"/>
                <a:ea typeface="Calibri" pitchFamily="34" charset="0"/>
                <a:cs typeface="Times New Roman" pitchFamily="18" charset="0"/>
              </a:rPr>
              <a:t>2611G Wojtal – Odry – Czersk</a:t>
            </a:r>
            <a:endParaRPr lang="pl-PL" sz="1600" dirty="0">
              <a:ea typeface="Calibri" pitchFamily="34" charset="0"/>
              <a:cs typeface="Times New Roman" pitchFamily="18" charset="0"/>
            </a:endParaRPr>
          </a:p>
          <a:p>
            <a:pPr marL="800100" lvl="1" indent="-342900" algn="just">
              <a:lnSpc>
                <a:spcPct val="115000"/>
              </a:lnSpc>
              <a:buFont typeface="Calibri" pitchFamily="34" charset="0"/>
              <a:buAutoNum type="alphaLcParenR"/>
            </a:pPr>
            <a:r>
              <a:rPr lang="pl-PL" dirty="0">
                <a:latin typeface="Times New Roman" pitchFamily="18" charset="0"/>
                <a:ea typeface="Calibri" pitchFamily="34" charset="0"/>
                <a:cs typeface="Times New Roman" pitchFamily="18" charset="0"/>
              </a:rPr>
              <a:t>2628G DW 235 – Krojanty - Nowa Cerkiew – DW 240</a:t>
            </a:r>
            <a:endParaRPr lang="pl-PL" sz="1600" dirty="0">
              <a:ea typeface="Calibri" pitchFamily="34" charset="0"/>
              <a:cs typeface="Times New Roman" pitchFamily="18" charset="0"/>
            </a:endParaRPr>
          </a:p>
          <a:p>
            <a:pPr marL="800100" lvl="1" indent="-342900" algn="just">
              <a:lnSpc>
                <a:spcPct val="115000"/>
              </a:lnSpc>
              <a:buFont typeface="Calibri" pitchFamily="34" charset="0"/>
              <a:buAutoNum type="alphaLcParenR"/>
            </a:pPr>
            <a:r>
              <a:rPr lang="pl-PL" dirty="0">
                <a:latin typeface="Times New Roman" pitchFamily="18" charset="0"/>
                <a:ea typeface="Calibri" pitchFamily="34" charset="0"/>
                <a:cs typeface="Calibri" pitchFamily="34" charset="0"/>
              </a:rPr>
              <a:t>DW 236 – Leśno – DW 235</a:t>
            </a:r>
            <a:endParaRPr lang="pl-PL" sz="1600" dirty="0">
              <a:ea typeface="Calibri" pitchFamily="34" charset="0"/>
              <a:cs typeface="Calibri" pitchFamily="34"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54087"/>
          </a:xfrm>
          <a:prstGeom prst="rect">
            <a:avLst/>
          </a:prstGeom>
        </p:spPr>
        <p:txBody>
          <a:bodyPr>
            <a:spAutoFit/>
          </a:bodyPr>
          <a:lstStyle/>
          <a:p>
            <a:pPr fontAlgn="auto">
              <a:spcBef>
                <a:spcPts val="0"/>
              </a:spcBef>
              <a:spcAft>
                <a:spcPts val="0"/>
              </a:spcAft>
              <a:defRPr/>
            </a:pPr>
            <a:r>
              <a:rPr lang="pl-PL" sz="28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2: Ukierunkowanie rozwoju  powiatu jako ponadregionalnego centrum gospodarczego</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9222"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223" name="Prostokąt 18"/>
          <p:cNvSpPr>
            <a:spLocks noChangeArrowheads="1"/>
          </p:cNvSpPr>
          <p:nvPr/>
        </p:nvSpPr>
        <p:spPr bwMode="auto">
          <a:xfrm>
            <a:off x="539750" y="2276475"/>
            <a:ext cx="7956550" cy="3895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just">
              <a:lnSpc>
                <a:spcPct val="115000"/>
              </a:lnSpc>
            </a:pPr>
            <a:r>
              <a:rPr lang="pl-PL" dirty="0">
                <a:latin typeface="Times New Roman" pitchFamily="18" charset="0"/>
                <a:ea typeface="Calibri" pitchFamily="34" charset="0"/>
                <a:cs typeface="Times New Roman" pitchFamily="18" charset="0"/>
              </a:rPr>
              <a:t>Realizacja:</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2410G Lubnia – Wiele – Karsin – Czersk – obecnie trwają prace projektowe;</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2512G Rzeczenica – Konarzyny – obecnie trwa realizacja I etapu w ramach Narodowego Programu Przebudowy Dróg Lokalnych – Etap II;</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2605G Czersk – Śliwice – zadanie zrealizowane w 2014 r. w ramach Narodowego  Programu Przebudowy Dróg Lokalnych – Etap I;</a:t>
            </a:r>
            <a:endParaRPr lang="pl-PL" sz="1600" dirty="0">
              <a:ea typeface="Calibri" pitchFamily="34" charset="0"/>
              <a:cs typeface="Times New Roman" pitchFamily="18" charset="0"/>
            </a:endParaRPr>
          </a:p>
          <a:p>
            <a:pPr marL="800100" lvl="1" indent="-342900" algn="just">
              <a:lnSpc>
                <a:spcPct val="115000"/>
              </a:lnSpc>
              <a:buFont typeface="Wingdings" pitchFamily="2" charset="2"/>
              <a:buChar char=""/>
            </a:pPr>
            <a:r>
              <a:rPr lang="pl-PL" dirty="0">
                <a:latin typeface="Times New Roman" pitchFamily="18" charset="0"/>
                <a:ea typeface="Calibri" pitchFamily="34" charset="0"/>
                <a:cs typeface="Times New Roman" pitchFamily="18" charset="0"/>
              </a:rPr>
              <a:t>2644G Chojnice – Ogorzeliny – Duża Cerkwica – w 2015 r. trwa przygotowywanie dokumentacji projektowej na odc. Chojnice – Ogorzeliny w ramach Chojnicko – Człuchowskiego Miejskiego Obszaru Funkcjonalnego (dot. inwestycji pn.: Budowa i przebudowa dróg do Zakładu Zagospodarowania Odpadów w Nowym Dworze);</a:t>
            </a:r>
            <a:endParaRPr lang="pl-PL" sz="1600" dirty="0">
              <a:ea typeface="Calibri" pitchFamily="34" charset="0"/>
              <a:cs typeface="Times New Roman" pitchFamily="18" charset="0"/>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Prostokąt 2"/>
          <p:cNvSpPr/>
          <p:nvPr/>
        </p:nvSpPr>
        <p:spPr>
          <a:xfrm>
            <a:off x="-360548" y="193640"/>
            <a:ext cx="8856984" cy="523220"/>
          </a:xfrm>
          <a:prstGeom prst="rect">
            <a:avLst/>
          </a:prstGeom>
        </p:spPr>
        <p:txBody>
          <a:bodyPr>
            <a:spAutoFit/>
          </a:bodyPr>
          <a:lstStyle/>
          <a:p>
            <a:pPr algn="ctr" fontAlgn="auto">
              <a:spcBef>
                <a:spcPts val="0"/>
              </a:spcBef>
              <a:spcAft>
                <a:spcPts val="0"/>
              </a:spcAft>
              <a:defRPr/>
            </a:pPr>
            <a:r>
              <a:rPr lang="pl-PL" sz="2800" b="1" dirty="0">
                <a:ln w="17780" cmpd="sng">
                  <a:solidFill>
                    <a:schemeClr val="accent1">
                      <a:tint val="3000"/>
                    </a:schemeClr>
                  </a:solidFill>
                  <a:prstDash val="solid"/>
                  <a:miter lim="800000"/>
                </a:ln>
                <a:solidFill>
                  <a:schemeClr val="tx1">
                    <a:lumMod val="65000"/>
                    <a:lumOff val="35000"/>
                  </a:schemeClr>
                </a:solidFill>
                <a:effectLst>
                  <a:outerShdw blurRad="55000" dist="25400" dir="5400000" algn="tl">
                    <a:srgbClr val="000000">
                      <a:alpha val="34000"/>
                    </a:srgbClr>
                  </a:outerShdw>
                </a:effectLst>
                <a:latin typeface="Arial Narrow" pitchFamily="34" charset="0"/>
                <a:cs typeface="+mn-cs"/>
              </a:rPr>
              <a:t>„Strategia Rozwoju Powiatu Chojnickiego do roku 2025”</a:t>
            </a:r>
          </a:p>
        </p:txBody>
      </p:sp>
      <p:cxnSp>
        <p:nvCxnSpPr>
          <p:cNvPr id="8" name="Łącznik prostoliniowy 7"/>
          <p:cNvCxnSpPr/>
          <p:nvPr/>
        </p:nvCxnSpPr>
        <p:spPr>
          <a:xfrm flipH="1">
            <a:off x="179388" y="795338"/>
            <a:ext cx="89646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179388" y="1125538"/>
            <a:ext cx="8699500" cy="954087"/>
          </a:xfrm>
          <a:prstGeom prst="rect">
            <a:avLst/>
          </a:prstGeom>
        </p:spPr>
        <p:txBody>
          <a:bodyPr>
            <a:spAutoFit/>
          </a:bodyPr>
          <a:lstStyle/>
          <a:p>
            <a:pPr fontAlgn="auto">
              <a:spcBef>
                <a:spcPts val="0"/>
              </a:spcBef>
              <a:spcAft>
                <a:spcPts val="0"/>
              </a:spcAft>
              <a:defRPr/>
            </a:pPr>
            <a:r>
              <a:rPr lang="pl-PL" sz="2800" b="1" dirty="0">
                <a:solidFill>
                  <a:srgbClr val="015198"/>
                </a:solidFill>
                <a:effectLst>
                  <a:outerShdw blurRad="50800" dist="38100" dir="2700000" algn="tl" rotWithShape="0">
                    <a:prstClr val="black">
                      <a:alpha val="40000"/>
                    </a:prstClr>
                  </a:outerShdw>
                </a:effectLst>
                <a:latin typeface="Times New Roman" pitchFamily="18" charset="0"/>
                <a:cs typeface="Times New Roman" pitchFamily="18" charset="0"/>
              </a:rPr>
              <a:t>Cel strategiczny 2: Ukierunkowanie rozwoju  powiatu jako ponadregionalnego centrum gospodarczego</a:t>
            </a:r>
          </a:p>
        </p:txBody>
      </p:sp>
      <p:sp>
        <p:nvSpPr>
          <p:cNvPr id="15" name="Prostokąt 14"/>
          <p:cNvSpPr/>
          <p:nvPr/>
        </p:nvSpPr>
        <p:spPr>
          <a:xfrm>
            <a:off x="8101013" y="150813"/>
            <a:ext cx="777875" cy="833437"/>
          </a:xfrm>
          <a:prstGeom prst="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endParaRPr lang="pl-PL"/>
          </a:p>
        </p:txBody>
      </p:sp>
      <p:pic>
        <p:nvPicPr>
          <p:cNvPr id="10246" name="Obraz 16"/>
          <p:cNvPicPr>
            <a:picLocks noChangeAspect="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29600" y="257175"/>
            <a:ext cx="519113" cy="66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 name="Prostokąt 18"/>
          <p:cNvSpPr/>
          <p:nvPr/>
        </p:nvSpPr>
        <p:spPr>
          <a:xfrm>
            <a:off x="539750" y="2276475"/>
            <a:ext cx="7956550" cy="4835525"/>
          </a:xfrm>
          <a:prstGeom prst="rect">
            <a:avLst/>
          </a:prstGeom>
        </p:spPr>
        <p:txBody>
          <a:bodyPr>
            <a:spAutoFit/>
          </a:bodyPr>
          <a:lstStyle/>
          <a:p>
            <a:pPr algn="just" fontAlgn="auto">
              <a:lnSpc>
                <a:spcPct val="115000"/>
              </a:lnSpc>
              <a:spcBef>
                <a:spcPts val="0"/>
              </a:spcBef>
              <a:spcAft>
                <a:spcPts val="0"/>
              </a:spcAft>
              <a:defRPr/>
            </a:pPr>
            <a:r>
              <a:rPr lang="pl-PL" dirty="0">
                <a:latin typeface="Times New Roman"/>
                <a:ea typeface="Calibri"/>
                <a:cs typeface="Times New Roman"/>
              </a:rPr>
              <a:t>Realizacja:</a:t>
            </a:r>
            <a:endParaRPr lang="pl-PL" sz="1600" dirty="0">
              <a:latin typeface="+mn-lt"/>
              <a:ea typeface="Calibri"/>
              <a:cs typeface="Times New Roman"/>
            </a:endParaRPr>
          </a:p>
          <a:p>
            <a:pPr marL="800100" lvl="1" indent="-342900" algn="just" fontAlgn="auto">
              <a:lnSpc>
                <a:spcPct val="115000"/>
              </a:lnSpc>
              <a:spcBef>
                <a:spcPts val="0"/>
              </a:spcBef>
              <a:spcAft>
                <a:spcPts val="0"/>
              </a:spcAft>
              <a:buFont typeface="Wingdings"/>
              <a:buChar char=""/>
              <a:defRPr/>
            </a:pPr>
            <a:r>
              <a:rPr lang="pl-PL" dirty="0">
                <a:latin typeface="Times New Roman"/>
                <a:ea typeface="Calibri"/>
                <a:cs typeface="Times New Roman"/>
              </a:rPr>
              <a:t>2645G Chojnice – Lichnowy – Sławęcin – Pamiętowo – obecnie trwa realizacja I etapu obejmującego odcinek Chojnice – Lichnowy – Nowe Ostrowite w ramach Narodowego Programu Przebudowy Dróg Lokalnych – Etap II;</a:t>
            </a:r>
            <a:endParaRPr lang="pl-PL" sz="1600" dirty="0">
              <a:latin typeface="+mn-lt"/>
              <a:ea typeface="Calibri"/>
              <a:cs typeface="Times New Roman"/>
            </a:endParaRPr>
          </a:p>
          <a:p>
            <a:pPr marL="800100" lvl="1" indent="-342900" algn="just" fontAlgn="auto">
              <a:lnSpc>
                <a:spcPct val="115000"/>
              </a:lnSpc>
              <a:spcBef>
                <a:spcPts val="0"/>
              </a:spcBef>
              <a:spcAft>
                <a:spcPts val="0"/>
              </a:spcAft>
              <a:buFont typeface="Wingdings"/>
              <a:buChar char=""/>
              <a:defRPr/>
            </a:pPr>
            <a:r>
              <a:rPr lang="pl-PL" dirty="0">
                <a:latin typeface="Times New Roman"/>
                <a:ea typeface="Calibri"/>
                <a:cs typeface="Times New Roman"/>
              </a:rPr>
              <a:t>2610G Brusy – Czersk – zadanie zrealizowane w 2014 r. w ramach Narodowego Programu Przebudowy Dróg Lokalnych – Etap I;</a:t>
            </a:r>
            <a:endParaRPr lang="pl-PL" sz="1600" dirty="0">
              <a:latin typeface="+mn-lt"/>
              <a:ea typeface="Calibri"/>
              <a:cs typeface="Times New Roman"/>
            </a:endParaRPr>
          </a:p>
          <a:p>
            <a:pPr marL="800100" lvl="1" indent="-342900" algn="just" fontAlgn="auto">
              <a:lnSpc>
                <a:spcPct val="115000"/>
              </a:lnSpc>
              <a:spcBef>
                <a:spcPts val="0"/>
              </a:spcBef>
              <a:spcAft>
                <a:spcPts val="0"/>
              </a:spcAft>
              <a:buFont typeface="Wingdings"/>
              <a:buChar char=""/>
              <a:defRPr/>
            </a:pPr>
            <a:r>
              <a:rPr lang="pl-PL" dirty="0">
                <a:latin typeface="Times New Roman"/>
                <a:ea typeface="Calibri"/>
                <a:cs typeface="Times New Roman"/>
              </a:rPr>
              <a:t>2611G Wojtal – Odry – Czersk – zadanie zrealizowane w 2014 r. w ramach Narodowego Programu Przebudowy Dróg Lokalnych- Etap I;</a:t>
            </a:r>
            <a:endParaRPr lang="pl-PL" sz="1600" dirty="0">
              <a:latin typeface="Times New Roman"/>
              <a:ea typeface="Calibri"/>
              <a:cs typeface="Times New Roman"/>
            </a:endParaRPr>
          </a:p>
          <a:p>
            <a:pPr marL="800100" lvl="1" indent="-342900" algn="just" fontAlgn="auto">
              <a:lnSpc>
                <a:spcPct val="115000"/>
              </a:lnSpc>
              <a:spcBef>
                <a:spcPts val="0"/>
              </a:spcBef>
              <a:spcAft>
                <a:spcPts val="0"/>
              </a:spcAft>
              <a:buFont typeface="Wingdings"/>
              <a:buChar char=""/>
              <a:defRPr/>
            </a:pPr>
            <a:r>
              <a:rPr lang="pl-PL" dirty="0">
                <a:latin typeface="Times New Roman"/>
                <a:ea typeface="Calibri"/>
                <a:cs typeface="Times New Roman"/>
              </a:rPr>
              <a:t>2628G DW 235 – Krojanty – Nowa Cerkiew – DW 240 – obecnie trwają prace projektowe obejmujące odcinek DW 235 – DK 22 w ramach Chojnicko – Człuchowskiego MOF; DK 22 – Nowa Cerkiew na odcinku </a:t>
            </a:r>
            <a:r>
              <a:rPr lang="pl-PL" dirty="0" smtClean="0">
                <a:latin typeface="Times New Roman"/>
                <a:ea typeface="Calibri"/>
                <a:cs typeface="Times New Roman"/>
              </a:rPr>
              <a:t/>
            </a:r>
            <a:br>
              <a:rPr lang="pl-PL" dirty="0" smtClean="0">
                <a:latin typeface="Times New Roman"/>
                <a:ea typeface="Calibri"/>
                <a:cs typeface="Times New Roman"/>
              </a:rPr>
            </a:br>
            <a:r>
              <a:rPr lang="pl-PL" dirty="0" smtClean="0">
                <a:latin typeface="Times New Roman"/>
                <a:ea typeface="Calibri"/>
                <a:cs typeface="Times New Roman"/>
              </a:rPr>
              <a:t>1 </a:t>
            </a:r>
            <a:r>
              <a:rPr lang="pl-PL" dirty="0">
                <a:latin typeface="Times New Roman"/>
                <a:ea typeface="Calibri"/>
                <a:cs typeface="Times New Roman"/>
              </a:rPr>
              <a:t>km zrealizowany w 2014 r. w ramach Narodowego Programu Przebudowy Dróg Lokalnych – Etap I;</a:t>
            </a:r>
            <a:endParaRPr lang="pl-PL" sz="1600" dirty="0">
              <a:latin typeface="+mn-lt"/>
              <a:ea typeface="Calibri"/>
              <a:cs typeface="Times New Roman"/>
            </a:endParaRPr>
          </a:p>
          <a:p>
            <a:pPr lvl="1" algn="just" fontAlgn="auto">
              <a:lnSpc>
                <a:spcPct val="115000"/>
              </a:lnSpc>
              <a:spcBef>
                <a:spcPts val="0"/>
              </a:spcBef>
              <a:spcAft>
                <a:spcPts val="0"/>
              </a:spcAft>
              <a:defRPr/>
            </a:pPr>
            <a:endParaRPr lang="pl-PL" sz="1600" dirty="0">
              <a:latin typeface="Times New Roman"/>
              <a:ea typeface="Calibri"/>
              <a:cs typeface="Times New Roman"/>
            </a:endParaRPr>
          </a:p>
        </p:txBody>
      </p:sp>
      <p:pic>
        <p:nvPicPr>
          <p:cNvPr id="9" name="Obraz 8"/>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29601" y="257176"/>
            <a:ext cx="520272" cy="65154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206</TotalTime>
  <Words>2498</Words>
  <Application>Microsoft Office PowerPoint</Application>
  <PresentationFormat>Pokaz na ekranie (4:3)</PresentationFormat>
  <Paragraphs>222</Paragraphs>
  <Slides>37</Slides>
  <Notes>0</Notes>
  <HiddenSlides>0</HiddenSlides>
  <MMClips>0</MMClips>
  <ScaleCrop>false</ScaleCrop>
  <HeadingPairs>
    <vt:vector size="4" baseType="variant">
      <vt:variant>
        <vt:lpstr>Motyw</vt:lpstr>
      </vt:variant>
      <vt:variant>
        <vt:i4>1</vt:i4>
      </vt:variant>
      <vt:variant>
        <vt:lpstr>Tytuły slajdów</vt:lpstr>
      </vt:variant>
      <vt:variant>
        <vt:i4>37</vt:i4>
      </vt:variant>
    </vt:vector>
  </HeadingPairs>
  <TitlesOfParts>
    <vt:vector size="38" baseType="lpstr">
      <vt:lpstr>Motyw pakietu Office</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lpstr>Slajd 29</vt:lpstr>
      <vt:lpstr>Slajd 30</vt:lpstr>
      <vt:lpstr>Slajd 31</vt:lpstr>
      <vt:lpstr>Slajd 32</vt:lpstr>
      <vt:lpstr>Slajd 33</vt:lpstr>
      <vt:lpstr>Slajd 34</vt:lpstr>
      <vt:lpstr>Slajd 35</vt:lpstr>
      <vt:lpstr>Slajd 36</vt:lpstr>
      <vt:lpstr>Slajd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kris</dc:creator>
  <cp:lastModifiedBy> </cp:lastModifiedBy>
  <cp:revision>32</cp:revision>
  <dcterms:created xsi:type="dcterms:W3CDTF">2015-10-18T16:09:51Z</dcterms:created>
  <dcterms:modified xsi:type="dcterms:W3CDTF">2015-10-21T06:21:28Z</dcterms:modified>
</cp:coreProperties>
</file>